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68" r:id="rId2"/>
    <p:sldId id="354" r:id="rId3"/>
    <p:sldId id="367" r:id="rId4"/>
    <p:sldId id="355" r:id="rId5"/>
    <p:sldId id="363" r:id="rId6"/>
    <p:sldId id="369" r:id="rId7"/>
    <p:sldId id="364" r:id="rId8"/>
    <p:sldId id="365" r:id="rId9"/>
    <p:sldId id="366" r:id="rId10"/>
    <p:sldId id="356" r:id="rId11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D8C"/>
    <a:srgbClr val="E21D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6F89B-4A4A-4686-B6DA-43C1BB9B9E47}" type="datetimeFigureOut">
              <a:rPr lang="hr-HR" smtClean="0"/>
              <a:t>23.11.2017.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F1405-0BD2-44BB-9082-B5503FB0CA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4266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5EE9-C426-4C92-812E-6E5D96083DEE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F3AE-B7E0-494D-BC11-6C908643E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5EE9-C426-4C92-812E-6E5D96083DEE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F3AE-B7E0-494D-BC11-6C908643E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85860"/>
            <a:ext cx="2057400" cy="4840303"/>
          </a:xfrm>
        </p:spPr>
        <p:txBody>
          <a:bodyPr vert="eaVert"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5EE9-C426-4C92-812E-6E5D96083DEE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F3AE-B7E0-494D-BC11-6C908643E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5EE9-C426-4C92-812E-6E5D96083DEE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F3AE-B7E0-494D-BC11-6C908643E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5EE9-C426-4C92-812E-6E5D96083DEE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F3AE-B7E0-494D-BC11-6C908643E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5EE9-C426-4C92-812E-6E5D96083DEE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F3AE-B7E0-494D-BC11-6C908643E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5EE9-C426-4C92-812E-6E5D96083DEE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F3AE-B7E0-494D-BC11-6C908643E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5EE9-C426-4C92-812E-6E5D96083DEE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F3AE-B7E0-494D-BC11-6C908643E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5EE9-C426-4C92-812E-6E5D96083DEE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F3AE-B7E0-494D-BC11-6C908643E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5EE9-C426-4C92-812E-6E5D96083DEE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F3AE-B7E0-494D-BC11-6C908643E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5EE9-C426-4C92-812E-6E5D96083DEE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F3AE-B7E0-494D-BC11-6C908643E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35EE9-C426-4C92-812E-6E5D96083DEE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4F3AE-B7E0-494D-BC11-6C908643EF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Neo San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>
              <a:lumMod val="50000"/>
            </a:schemeClr>
          </a:solidFill>
          <a:latin typeface="Neo San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>
              <a:lumMod val="50000"/>
            </a:schemeClr>
          </a:solidFill>
          <a:latin typeface="Neo San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Neo San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50000"/>
            </a:schemeClr>
          </a:solidFill>
          <a:latin typeface="Neo San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50000"/>
            </a:schemeClr>
          </a:solidFill>
          <a:latin typeface="Neo San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14351" y="1268760"/>
            <a:ext cx="8099425" cy="424847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hr-HR" altLang="sr-Latn-R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VladaRHSans Reg" pitchFamily="50" charset="-18"/>
              </a:rPr>
              <a:t>„</a:t>
            </a:r>
            <a:r>
              <a:rPr lang="hr-HR" sz="3000" b="1" dirty="0">
                <a:solidFill>
                  <a:srgbClr val="002060"/>
                </a:solidFill>
                <a:latin typeface="+mn-lt"/>
              </a:rPr>
              <a:t>Korištenje bespovratnih sredstava iz Operativnog programa Konkurentnost i kohezija 2014-2020 za jačanje sustava upravljanja </a:t>
            </a:r>
            <a:r>
              <a:rPr lang="hr-HR" sz="3000" b="1" dirty="0" smtClean="0">
                <a:solidFill>
                  <a:srgbClr val="002060"/>
                </a:solidFill>
                <a:latin typeface="+mn-lt"/>
              </a:rPr>
              <a:t>katastrofama</a:t>
            </a:r>
            <a:r>
              <a:rPr lang="hr-HR" altLang="sr-Latn-R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VladaRHSans Reg" pitchFamily="50" charset="-18"/>
              </a:rPr>
              <a:t>”</a:t>
            </a:r>
            <a:endParaRPr lang="hr-HR" altLang="sr-Latn-RS" sz="2800" b="1" i="1" dirty="0" smtClean="0">
              <a:solidFill>
                <a:srgbClr val="002060"/>
              </a:solidFill>
              <a:latin typeface="+mn-lt"/>
              <a:cs typeface="Microsoft Sans Serif" panose="020B0604020202020204" pitchFamily="34" charset="0"/>
            </a:endParaRPr>
          </a:p>
          <a:p>
            <a:pPr marL="0" indent="0" algn="ctr">
              <a:spcBef>
                <a:spcPct val="0"/>
              </a:spcBef>
              <a:spcAft>
                <a:spcPts val="1000"/>
              </a:spcAft>
              <a:buNone/>
            </a:pPr>
            <a:r>
              <a:rPr lang="hr-HR" altLang="sr-Latn-RS" sz="2000" dirty="0" smtClean="0">
                <a:solidFill>
                  <a:schemeClr val="tx2"/>
                </a:solidFill>
                <a:latin typeface="Calibri" panose="020F0502020204030204" pitchFamily="34" charset="0"/>
                <a:cs typeface="VladaRHSans Reg" pitchFamily="50" charset="-18"/>
              </a:rPr>
              <a:t>Zagreb, 27. studenog </a:t>
            </a:r>
            <a:r>
              <a:rPr lang="hr-HR" altLang="sr-Latn-RS" sz="2000" dirty="0">
                <a:solidFill>
                  <a:schemeClr val="tx2"/>
                </a:solidFill>
                <a:latin typeface="Calibri" panose="020F0502020204030204" pitchFamily="34" charset="0"/>
                <a:cs typeface="VladaRHSans Reg" pitchFamily="50" charset="-18"/>
              </a:rPr>
              <a:t>2017. </a:t>
            </a:r>
          </a:p>
          <a:p>
            <a:pPr algn="ctr">
              <a:spcBef>
                <a:spcPct val="0"/>
              </a:spcBef>
              <a:spcAft>
                <a:spcPts val="1000"/>
              </a:spcAft>
            </a:pPr>
            <a:endParaRPr lang="hr-HR" altLang="sr-Latn-RS" sz="2000" dirty="0">
              <a:solidFill>
                <a:schemeClr val="tx2"/>
              </a:solidFill>
              <a:latin typeface="Calibri" panose="020F0502020204030204" pitchFamily="34" charset="0"/>
              <a:cs typeface="VladaRHSans Reg" pitchFamily="50" charset="-18"/>
            </a:endParaRPr>
          </a:p>
          <a:p>
            <a:pPr marL="0" indent="0" algn="ctr">
              <a:spcBef>
                <a:spcPct val="0"/>
              </a:spcBef>
              <a:spcAft>
                <a:spcPts val="1000"/>
              </a:spcAft>
              <a:buNone/>
            </a:pPr>
            <a:r>
              <a:rPr lang="hr-HR" altLang="sr-Latn-RS" sz="2000" dirty="0">
                <a:solidFill>
                  <a:schemeClr val="tx2"/>
                </a:solidFill>
                <a:latin typeface="Calibri" panose="020F0502020204030204" pitchFamily="34" charset="0"/>
                <a:ea typeface="Latha"/>
                <a:cs typeface="Latha"/>
              </a:rPr>
              <a:t>Damir Tomasović</a:t>
            </a:r>
            <a:r>
              <a:rPr lang="ta-IN" altLang="sr-Latn-RS" sz="2000" dirty="0">
                <a:solidFill>
                  <a:schemeClr val="tx2"/>
                </a:solidFill>
                <a:latin typeface="Calibri" panose="020F0502020204030204" pitchFamily="34" charset="0"/>
                <a:ea typeface="Latha"/>
                <a:cs typeface="Latha"/>
              </a:rPr>
              <a:t>, </a:t>
            </a:r>
            <a:r>
              <a:rPr lang="hr-HR" altLang="sr-Latn-RS" sz="2000" dirty="0">
                <a:solidFill>
                  <a:schemeClr val="tx2"/>
                </a:solidFill>
                <a:latin typeface="Calibri" panose="020F0502020204030204" pitchFamily="34" charset="0"/>
                <a:ea typeface="Latha"/>
                <a:cs typeface="Latha"/>
              </a:rPr>
              <a:t>načelnik Sektora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ta-IN" altLang="sr-Latn-RS" sz="2000" dirty="0">
                <a:solidFill>
                  <a:schemeClr val="tx2"/>
                </a:solidFill>
                <a:latin typeface="Calibri" panose="020F0502020204030204" pitchFamily="34" charset="0"/>
                <a:ea typeface="Latha"/>
                <a:cs typeface="Latha"/>
              </a:rPr>
              <a:t>Ministarstvo regionalnoga razvoja i fondova</a:t>
            </a:r>
            <a:endParaRPr lang="hr-HR" altLang="sr-Latn-RS" sz="2000" dirty="0">
              <a:solidFill>
                <a:schemeClr val="tx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Slide Number Placeholder 3"/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1pPr>
            <a:lvl2pPr marL="742950" indent="-28575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2pPr>
            <a:lvl3pPr marL="1143000" indent="-22860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3pPr>
            <a:lvl4pPr marL="1600200" indent="-22860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4pPr>
            <a:lvl5pPr marL="2057400" indent="-22860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50DDC033-A525-4B22-9494-3368E5939D3B}" type="slidenum">
              <a:rPr lang="en-US" altLang="sr-Latn-RS" sz="10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sr-Latn-RS" sz="1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647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>
          <a:xfrm>
            <a:off x="514351" y="1482724"/>
            <a:ext cx="8099425" cy="475458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Bef>
                <a:spcPts val="0"/>
              </a:spcBef>
              <a:buNone/>
              <a:defRPr/>
            </a:pPr>
            <a:r>
              <a:rPr lang="hr-HR" sz="2200" b="1" u="sng" dirty="0" smtClean="0">
                <a:solidFill>
                  <a:srgbClr val="002060"/>
                </a:solidFill>
                <a:latin typeface="VladaRHSans Med"/>
                <a:cs typeface="Arial"/>
              </a:rPr>
              <a:t>Planirane aktivnosti / projekti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endParaRPr lang="hr-HR" sz="2200" b="1" u="sng" dirty="0" smtClean="0">
              <a:solidFill>
                <a:srgbClr val="002060"/>
              </a:solidFill>
              <a:latin typeface="VladaRHSans Med"/>
              <a:cs typeface="Arial"/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hr-HR" sz="2200" b="1" dirty="0" smtClean="0">
                <a:solidFill>
                  <a:schemeClr val="accent1">
                    <a:lumMod val="50000"/>
                  </a:schemeClr>
                </a:solidFill>
                <a:latin typeface="VladaRHSans Med"/>
                <a:cs typeface="Arial"/>
              </a:rPr>
              <a:t>Tehnička </a:t>
            </a:r>
            <a:r>
              <a:rPr lang="hr-HR" sz="2200" b="1" dirty="0">
                <a:solidFill>
                  <a:schemeClr val="accent1">
                    <a:lumMod val="50000"/>
                  </a:schemeClr>
                </a:solidFill>
                <a:latin typeface="VladaRHSans Med"/>
                <a:cs typeface="Arial"/>
              </a:rPr>
              <a:t>d</a:t>
            </a:r>
            <a:r>
              <a:rPr lang="hr-HR" sz="2200" b="1" dirty="0" smtClean="0">
                <a:solidFill>
                  <a:schemeClr val="accent1">
                    <a:lumMod val="50000"/>
                  </a:schemeClr>
                </a:solidFill>
                <a:latin typeface="VladaRHSans Med"/>
                <a:cs typeface="Arial"/>
              </a:rPr>
              <a:t>okumentacija </a:t>
            </a:r>
            <a:r>
              <a:rPr lang="hr-HR" sz="2200" b="1" dirty="0">
                <a:solidFill>
                  <a:schemeClr val="accent1">
                    <a:lumMod val="50000"/>
                  </a:schemeClr>
                </a:solidFill>
                <a:latin typeface="VladaRHSans Med"/>
                <a:cs typeface="Arial"/>
              </a:rPr>
              <a:t>za </a:t>
            </a:r>
            <a:r>
              <a:rPr lang="hr-HR" sz="2200" b="1" dirty="0" smtClean="0">
                <a:solidFill>
                  <a:schemeClr val="accent1">
                    <a:lumMod val="50000"/>
                  </a:schemeClr>
                </a:solidFill>
                <a:latin typeface="VladaRHSans Med"/>
                <a:cs typeface="Arial"/>
              </a:rPr>
              <a:t>Nastavno nacionalno središte</a:t>
            </a:r>
          </a:p>
          <a:p>
            <a:pPr marL="0" indent="0" algn="just">
              <a:buNone/>
              <a:defRPr/>
            </a:pPr>
            <a:endParaRPr lang="hr-HR" sz="2200" dirty="0" smtClean="0">
              <a:solidFill>
                <a:schemeClr val="accent1">
                  <a:lumMod val="50000"/>
                </a:schemeClr>
              </a:solidFill>
              <a:latin typeface="VladaRHSans Med"/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hr-HR" sz="2200" b="1" dirty="0" smtClean="0">
                <a:solidFill>
                  <a:schemeClr val="accent1">
                    <a:lumMod val="50000"/>
                  </a:schemeClr>
                </a:solidFill>
                <a:latin typeface="VladaRHSans Med"/>
                <a:cs typeface="Arial"/>
              </a:rPr>
              <a:t>Nabava vatrogasnih vozila i opreme </a:t>
            </a:r>
          </a:p>
          <a:p>
            <a:pPr marL="0" indent="0" algn="just">
              <a:buNone/>
              <a:defRPr/>
            </a:pPr>
            <a:endParaRPr lang="hr-HR" sz="2200" dirty="0">
              <a:solidFill>
                <a:schemeClr val="accent1">
                  <a:lumMod val="50000"/>
                </a:schemeClr>
              </a:solidFill>
              <a:latin typeface="VladaRHSans Med"/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hr-HR" sz="2200" b="1" dirty="0">
                <a:solidFill>
                  <a:schemeClr val="accent1">
                    <a:lumMod val="50000"/>
                  </a:schemeClr>
                </a:solidFill>
              </a:rPr>
              <a:t>Jačanje kapaciteta Hrvatske gorske službe </a:t>
            </a:r>
            <a:r>
              <a:rPr lang="hr-HR" sz="2200" b="1" dirty="0" smtClean="0">
                <a:solidFill>
                  <a:schemeClr val="accent1">
                    <a:lumMod val="50000"/>
                  </a:schemeClr>
                </a:solidFill>
              </a:rPr>
              <a:t>spašavanja </a:t>
            </a:r>
          </a:p>
          <a:p>
            <a:pPr marL="0" indent="0" algn="just">
              <a:buNone/>
              <a:defRPr/>
            </a:pPr>
            <a:endParaRPr lang="hr-HR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hr-HR" sz="2200" b="1" dirty="0" smtClean="0">
                <a:solidFill>
                  <a:schemeClr val="accent1">
                    <a:lumMod val="50000"/>
                  </a:schemeClr>
                </a:solidFill>
                <a:latin typeface="VladaRHSans Med"/>
                <a:cs typeface="Arial"/>
              </a:rPr>
              <a:t>Projekti obrane od poplava</a:t>
            </a:r>
          </a:p>
          <a:p>
            <a:pPr lvl="1" algn="just">
              <a:buFont typeface="Wingdings" panose="05000000000000000000" pitchFamily="2" charset="2"/>
              <a:buChar char="§"/>
              <a:defRPr/>
            </a:pPr>
            <a:r>
              <a:rPr lang="hr-HR" sz="2200" b="1" dirty="0" smtClean="0">
                <a:solidFill>
                  <a:schemeClr val="accent1">
                    <a:lumMod val="50000"/>
                  </a:schemeClr>
                </a:solidFill>
                <a:latin typeface="VladaRHSans Med"/>
                <a:cs typeface="Arial"/>
              </a:rPr>
              <a:t>Modernizacija </a:t>
            </a:r>
            <a:r>
              <a:rPr lang="hr-HR" sz="2200" b="1" dirty="0" err="1">
                <a:solidFill>
                  <a:schemeClr val="accent1">
                    <a:lumMod val="50000"/>
                  </a:schemeClr>
                </a:solidFill>
                <a:latin typeface="VladaRHSans Med"/>
                <a:cs typeface="Arial"/>
              </a:rPr>
              <a:t>lijevoobalnog</a:t>
            </a:r>
            <a:r>
              <a:rPr lang="hr-HR" sz="2200" b="1" dirty="0">
                <a:solidFill>
                  <a:schemeClr val="accent1">
                    <a:lumMod val="50000"/>
                  </a:schemeClr>
                </a:solidFill>
                <a:latin typeface="VladaRHSans Med"/>
                <a:cs typeface="Arial"/>
              </a:rPr>
              <a:t> savskog nasipa od </a:t>
            </a:r>
            <a:r>
              <a:rPr lang="hr-HR" sz="2200" b="1" dirty="0" err="1">
                <a:solidFill>
                  <a:schemeClr val="accent1">
                    <a:lumMod val="50000"/>
                  </a:schemeClr>
                </a:solidFill>
                <a:latin typeface="VladaRHSans Med"/>
                <a:cs typeface="Arial"/>
              </a:rPr>
              <a:t>Račinovaca</a:t>
            </a:r>
            <a:r>
              <a:rPr lang="hr-HR" sz="2200" b="1" dirty="0">
                <a:solidFill>
                  <a:schemeClr val="accent1">
                    <a:lumMod val="50000"/>
                  </a:schemeClr>
                </a:solidFill>
                <a:latin typeface="VladaRHSans Med"/>
                <a:cs typeface="Arial"/>
              </a:rPr>
              <a:t> do Nove </a:t>
            </a:r>
            <a:r>
              <a:rPr lang="hr-HR" sz="2200" b="1" dirty="0" smtClean="0">
                <a:solidFill>
                  <a:schemeClr val="accent1">
                    <a:lumMod val="50000"/>
                  </a:schemeClr>
                </a:solidFill>
                <a:latin typeface="VladaRHSans Med"/>
                <a:cs typeface="Arial"/>
              </a:rPr>
              <a:t>Gradiške</a:t>
            </a:r>
          </a:p>
          <a:p>
            <a:pPr lvl="1" algn="just">
              <a:buFont typeface="Wingdings" panose="05000000000000000000" pitchFamily="2" charset="2"/>
              <a:buChar char="§"/>
              <a:defRPr/>
            </a:pPr>
            <a:r>
              <a:rPr lang="hr-HR" sz="2200" b="1" dirty="0">
                <a:solidFill>
                  <a:schemeClr val="accent1">
                    <a:lumMod val="50000"/>
                  </a:schemeClr>
                </a:solidFill>
                <a:latin typeface="VladaRHSans Med"/>
                <a:cs typeface="Arial"/>
              </a:rPr>
              <a:t>Zaštita od poplava Grada Ogulina</a:t>
            </a:r>
          </a:p>
          <a:p>
            <a:pPr lvl="1" algn="just">
              <a:buFont typeface="Wingdings" panose="05000000000000000000" pitchFamily="2" charset="2"/>
              <a:buChar char="§"/>
              <a:defRPr/>
            </a:pPr>
            <a:r>
              <a:rPr lang="hr-HR" sz="2200" b="1" dirty="0" smtClean="0">
                <a:solidFill>
                  <a:schemeClr val="accent1">
                    <a:lumMod val="50000"/>
                  </a:schemeClr>
                </a:solidFill>
                <a:latin typeface="VladaRHSans Med"/>
              </a:rPr>
              <a:t>Zaštita </a:t>
            </a:r>
            <a:r>
              <a:rPr lang="hr-HR" sz="2200" b="1" dirty="0">
                <a:solidFill>
                  <a:schemeClr val="accent1">
                    <a:lumMod val="50000"/>
                  </a:schemeClr>
                </a:solidFill>
                <a:latin typeface="VladaRHSans Med"/>
              </a:rPr>
              <a:t>od poplava karlovačko-sisačkog </a:t>
            </a:r>
            <a:r>
              <a:rPr lang="hr-HR" sz="2200" b="1" dirty="0" smtClean="0">
                <a:solidFill>
                  <a:schemeClr val="accent1">
                    <a:lumMod val="50000"/>
                  </a:schemeClr>
                </a:solidFill>
                <a:latin typeface="VladaRHSans Med"/>
              </a:rPr>
              <a:t>područja</a:t>
            </a:r>
          </a:p>
          <a:p>
            <a:pPr lvl="1" algn="just">
              <a:buFont typeface="Wingdings" panose="05000000000000000000" pitchFamily="2" charset="2"/>
              <a:buChar char="§"/>
              <a:defRPr/>
            </a:pPr>
            <a:r>
              <a:rPr lang="hr-HR" sz="2200" b="1" dirty="0" smtClean="0">
                <a:solidFill>
                  <a:schemeClr val="accent1">
                    <a:lumMod val="50000"/>
                  </a:schemeClr>
                </a:solidFill>
                <a:latin typeface="VladaRHSans Med"/>
              </a:rPr>
              <a:t>Unaprjeđenje </a:t>
            </a:r>
            <a:r>
              <a:rPr lang="hr-HR" sz="2200" b="1" dirty="0" err="1" smtClean="0">
                <a:solidFill>
                  <a:schemeClr val="accent1">
                    <a:lumMod val="50000"/>
                  </a:schemeClr>
                </a:solidFill>
                <a:latin typeface="VladaRHSans Med"/>
              </a:rPr>
              <a:t>negrađevinskih</a:t>
            </a:r>
            <a:r>
              <a:rPr lang="hr-HR" sz="2200" b="1" dirty="0" smtClean="0">
                <a:solidFill>
                  <a:schemeClr val="accent1">
                    <a:lumMod val="50000"/>
                  </a:schemeClr>
                </a:solidFill>
                <a:latin typeface="VladaRHSans Med"/>
              </a:rPr>
              <a:t> mjera upravljanja rizicima od poplava</a:t>
            </a:r>
          </a:p>
          <a:p>
            <a:pPr marL="0" indent="0" algn="just">
              <a:buNone/>
              <a:defRPr/>
            </a:pPr>
            <a:endParaRPr lang="hr-HR" sz="2000" b="1" dirty="0" smtClean="0"/>
          </a:p>
          <a:p>
            <a:pPr marL="0" indent="0" algn="just">
              <a:buNone/>
              <a:defRPr/>
            </a:pPr>
            <a:endParaRPr lang="hr-HR" sz="2000" dirty="0">
              <a:solidFill>
                <a:srgbClr val="002060"/>
              </a:solidFill>
              <a:latin typeface="VladaRHSans Med"/>
              <a:cs typeface="Arial"/>
            </a:endParaRPr>
          </a:p>
          <a:p>
            <a:pPr marL="0" indent="0" algn="just">
              <a:buNone/>
              <a:defRPr/>
            </a:pPr>
            <a:endParaRPr lang="hr-HR" sz="2000" b="1" dirty="0" smtClean="0">
              <a:solidFill>
                <a:srgbClr val="002060"/>
              </a:solidFill>
              <a:latin typeface="VladaRHSans Med"/>
              <a:cs typeface="Arial"/>
            </a:endParaRPr>
          </a:p>
        </p:txBody>
      </p:sp>
      <p:sp>
        <p:nvSpPr>
          <p:cNvPr id="10244" name="Slide Number Placeholder 3"/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1pPr>
            <a:lvl2pPr marL="742950" indent="-28575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2pPr>
            <a:lvl3pPr marL="1143000" indent="-22860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3pPr>
            <a:lvl4pPr marL="1600200" indent="-22860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4pPr>
            <a:lvl5pPr marL="2057400" indent="-22860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E6E1BDFD-2927-4CBA-9FBC-EA099F61FD91}" type="slidenum">
              <a:rPr lang="en-US" altLang="sr-Latn-RS" sz="10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en-US" altLang="sr-Latn-RS" sz="10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66690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Neo Sans" pitchFamily="34" charset="0"/>
                <a:ea typeface="+mj-ea"/>
                <a:cs typeface="+mj-cs"/>
              </a:defRPr>
            </a:lvl1pPr>
          </a:lstStyle>
          <a:p>
            <a:r>
              <a:rPr lang="hr-HR" altLang="sr-Latn-RS" sz="2000" b="1" smtClean="0">
                <a:solidFill>
                  <a:prstClr val="white"/>
                </a:solidFill>
                <a:latin typeface="VladaRHSans Med" pitchFamily="50" charset="-18"/>
                <a:cs typeface="Arial" panose="020B0604020202020204" pitchFamily="34" charset="0"/>
              </a:rPr>
              <a:t>Prioritetna os 5. </a:t>
            </a:r>
            <a:r>
              <a:rPr lang="hr-HR" sz="2000" b="1" smtClean="0">
                <a:solidFill>
                  <a:prstClr val="white"/>
                </a:solidFill>
              </a:rPr>
              <a:t>Klimatske promjene i upravljanje rizicima</a:t>
            </a:r>
            <a:r>
              <a:rPr lang="hr-HR" sz="1800" b="1" smtClean="0">
                <a:solidFill>
                  <a:prstClr val="white"/>
                </a:solidFill>
              </a:rPr>
              <a:t/>
            </a:r>
            <a:br>
              <a:rPr lang="hr-HR" sz="1800" b="1" smtClean="0">
                <a:solidFill>
                  <a:prstClr val="white"/>
                </a:solidFill>
              </a:rPr>
            </a:br>
            <a:r>
              <a:rPr lang="hr-HR" sz="1800" b="1" smtClean="0">
                <a:solidFill>
                  <a:prstClr val="white"/>
                </a:solidFill>
              </a:rPr>
              <a:t/>
            </a:r>
            <a:br>
              <a:rPr lang="hr-HR" sz="1800" b="1" smtClean="0">
                <a:solidFill>
                  <a:prstClr val="white"/>
                </a:solidFill>
              </a:rPr>
            </a:br>
            <a:r>
              <a:rPr lang="hr-HR" sz="1800" b="1" smtClean="0">
                <a:latin typeface="VladaRHSans Med"/>
                <a:cs typeface="Arial"/>
              </a:rPr>
              <a:t>Specifični cilj 5b1 Jačanje sustava upravljanja katastrofama</a:t>
            </a:r>
            <a:r>
              <a:rPr lang="hr-HR" sz="1800" b="1" i="1" smtClean="0">
                <a:solidFill>
                  <a:srgbClr val="002060"/>
                </a:solidFill>
                <a:latin typeface="VladaRHSans Med"/>
                <a:cs typeface="Arial"/>
              </a:rPr>
              <a:t/>
            </a:r>
            <a:br>
              <a:rPr lang="hr-HR" sz="1800" b="1" i="1" smtClean="0">
                <a:solidFill>
                  <a:srgbClr val="002060"/>
                </a:solidFill>
                <a:latin typeface="VladaRHSans Med"/>
                <a:cs typeface="Arial"/>
              </a:rPr>
            </a:b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1489075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sz="2400" b="1" dirty="0" smtClean="0">
                <a:latin typeface="VladaRHSans Med" pitchFamily="50" charset="-18"/>
                <a:cs typeface="VladaRHSans Med" pitchFamily="50" charset="-18"/>
              </a:rPr>
              <a:t>Operativni program „Konkurentnost i kohezija” za financijsko razdoblje 2014.-2020.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>
          <a:xfrm>
            <a:off x="514351" y="1196752"/>
            <a:ext cx="8099425" cy="4752527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  <a:defRPr/>
            </a:pPr>
            <a:endParaRPr lang="hr-HR" sz="2000" b="1" dirty="0" smtClean="0">
              <a:solidFill>
                <a:srgbClr val="002060"/>
              </a:solidFill>
              <a:latin typeface="VladaRHSans Med"/>
              <a:cs typeface="Arial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hr-HR" sz="2400" b="1" u="sng" dirty="0">
                <a:solidFill>
                  <a:srgbClr val="002060"/>
                </a:solidFill>
                <a:latin typeface="VladaRHSans Med"/>
                <a:cs typeface="Arial"/>
              </a:rPr>
              <a:t>Prioritetna os </a:t>
            </a:r>
            <a:r>
              <a:rPr lang="hr-HR" sz="2400" b="1" u="sng" dirty="0" smtClean="0">
                <a:solidFill>
                  <a:srgbClr val="002060"/>
                </a:solidFill>
                <a:latin typeface="VladaRHSans Med"/>
                <a:cs typeface="Arial"/>
              </a:rPr>
              <a:t>5.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hr-HR" sz="2400" b="1" u="sng" dirty="0" smtClean="0">
                <a:solidFill>
                  <a:srgbClr val="002060"/>
                </a:solidFill>
                <a:latin typeface="VladaRHSans Med"/>
                <a:cs typeface="Arial"/>
              </a:rPr>
              <a:t>Klimatske </a:t>
            </a:r>
            <a:r>
              <a:rPr lang="hr-HR" sz="2400" b="1" u="sng" dirty="0">
                <a:solidFill>
                  <a:srgbClr val="002060"/>
                </a:solidFill>
                <a:latin typeface="VladaRHSans Med"/>
                <a:cs typeface="Arial"/>
              </a:rPr>
              <a:t>promjene i upravljanje rizicima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endParaRPr lang="hr-HR" sz="2000" b="1" dirty="0" smtClean="0">
              <a:solidFill>
                <a:srgbClr val="002060"/>
              </a:solidFill>
              <a:latin typeface="VladaRHSans Med"/>
              <a:cs typeface="Arial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hr-HR" sz="2000" b="1" dirty="0" smtClean="0">
              <a:solidFill>
                <a:schemeClr val="tx1"/>
              </a:solidFill>
              <a:latin typeface="VladaRHSans Med"/>
              <a:cs typeface="Arial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hr-HR" sz="2000" dirty="0">
                <a:solidFill>
                  <a:schemeClr val="tx1"/>
                </a:solidFill>
              </a:rPr>
              <a:t>Glavni ciljevi ove prioritetne osi odnose se na unaprjeđenje sustava za praćenje i procjenu utjecaja </a:t>
            </a:r>
            <a:r>
              <a:rPr lang="hr-HR" sz="2000" dirty="0" smtClean="0">
                <a:solidFill>
                  <a:schemeClr val="tx1"/>
                </a:solidFill>
              </a:rPr>
              <a:t>klimatskih promjena</a:t>
            </a:r>
            <a:r>
              <a:rPr lang="hr-HR" sz="2000" dirty="0">
                <a:solidFill>
                  <a:schemeClr val="tx1"/>
                </a:solidFill>
              </a:rPr>
              <a:t>, poboljšanje sustava upravljanja u zaštiti od katastrofa i velikih nesreća uključujući i investicije </a:t>
            </a:r>
            <a:r>
              <a:rPr lang="hr-HR" sz="2000" dirty="0" smtClean="0">
                <a:solidFill>
                  <a:schemeClr val="tx1"/>
                </a:solidFill>
              </a:rPr>
              <a:t>u smanjenje </a:t>
            </a:r>
            <a:r>
              <a:rPr lang="hr-HR" sz="2000" dirty="0">
                <a:solidFill>
                  <a:schemeClr val="tx1"/>
                </a:solidFill>
              </a:rPr>
              <a:t>opasnosti od prioritetnih rizika ponajprije povezanih s </a:t>
            </a:r>
            <a:r>
              <a:rPr lang="hr-HR" sz="2000" dirty="0" smtClean="0">
                <a:solidFill>
                  <a:schemeClr val="tx1"/>
                </a:solidFill>
              </a:rPr>
              <a:t>poplavama</a:t>
            </a:r>
            <a:endParaRPr lang="hr-HR" sz="2000" b="1" dirty="0">
              <a:solidFill>
                <a:schemeClr val="tx1"/>
              </a:solidFill>
              <a:latin typeface="VladaRHSans Med"/>
              <a:cs typeface="Arial"/>
            </a:endParaRPr>
          </a:p>
        </p:txBody>
      </p:sp>
      <p:sp>
        <p:nvSpPr>
          <p:cNvPr id="10244" name="Slide Number Placeholder 3"/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1pPr>
            <a:lvl2pPr marL="742950" indent="-28575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2pPr>
            <a:lvl3pPr marL="1143000" indent="-22860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3pPr>
            <a:lvl4pPr marL="1600200" indent="-22860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4pPr>
            <a:lvl5pPr marL="2057400" indent="-22860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E6E1BDFD-2927-4CBA-9FBC-EA099F61FD91}" type="slidenum">
              <a:rPr lang="en-US" altLang="sr-Latn-RS" sz="10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en-US" altLang="sr-Latn-RS" sz="1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121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  <a:defRPr/>
            </a:pPr>
            <a:r>
              <a:rPr lang="hr-HR" sz="2400" b="1" u="sng" dirty="0" smtClean="0">
                <a:latin typeface="VladaRHSans Med"/>
                <a:ea typeface="+mn-ea"/>
                <a:cs typeface="Arial"/>
              </a:rPr>
              <a:t/>
            </a:r>
            <a:br>
              <a:rPr lang="hr-HR" sz="2400" b="1" u="sng" dirty="0" smtClean="0">
                <a:latin typeface="VladaRHSans Med"/>
                <a:ea typeface="+mn-ea"/>
                <a:cs typeface="Arial"/>
              </a:rPr>
            </a:br>
            <a:r>
              <a:rPr lang="hr-HR" sz="2400" b="1" u="sng" dirty="0" smtClean="0">
                <a:latin typeface="VladaRHSans Med"/>
                <a:ea typeface="+mn-ea"/>
                <a:cs typeface="Arial"/>
              </a:rPr>
              <a:t>Prioritetna </a:t>
            </a:r>
            <a:r>
              <a:rPr lang="hr-HR" sz="2400" b="1" u="sng" dirty="0">
                <a:latin typeface="VladaRHSans Med"/>
                <a:ea typeface="+mn-ea"/>
                <a:cs typeface="Arial"/>
              </a:rPr>
              <a:t>os </a:t>
            </a:r>
            <a:r>
              <a:rPr lang="hr-HR" sz="2400" b="1" u="sng" dirty="0" smtClean="0">
                <a:latin typeface="VladaRHSans Med"/>
                <a:ea typeface="+mn-ea"/>
                <a:cs typeface="Arial"/>
              </a:rPr>
              <a:t>5. </a:t>
            </a:r>
            <a:r>
              <a:rPr lang="hr-HR" sz="2400" b="1" u="sng" dirty="0">
                <a:latin typeface="VladaRHSans Med"/>
                <a:ea typeface="+mn-ea"/>
                <a:cs typeface="Arial"/>
              </a:rPr>
              <a:t>Klimatske promjene i upravljanje rizicima</a:t>
            </a:r>
            <a:r>
              <a:rPr lang="hr-HR" sz="2400" b="1" u="sng" dirty="0">
                <a:solidFill>
                  <a:srgbClr val="002060"/>
                </a:solidFill>
                <a:latin typeface="VladaRHSans Med"/>
                <a:ea typeface="+mn-ea"/>
                <a:cs typeface="Arial"/>
              </a:rPr>
              <a:t/>
            </a:r>
            <a:br>
              <a:rPr lang="hr-HR" sz="2400" b="1" u="sng" dirty="0">
                <a:solidFill>
                  <a:srgbClr val="002060"/>
                </a:solidFill>
                <a:latin typeface="VladaRHSans Med"/>
                <a:ea typeface="+mn-ea"/>
                <a:cs typeface="Arial"/>
              </a:rPr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  <a:defRPr/>
            </a:pPr>
            <a:endParaRPr lang="hr-HR" sz="2000" b="1" dirty="0" smtClean="0">
              <a:solidFill>
                <a:srgbClr val="002060"/>
              </a:solidFill>
              <a:latin typeface="VladaRHSans Med"/>
              <a:cs typeface="Arial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hr-HR" sz="2000" b="1" u="sng" dirty="0">
                <a:solidFill>
                  <a:srgbClr val="002060"/>
                </a:solidFill>
                <a:latin typeface="VladaRHSans Med"/>
                <a:cs typeface="Arial"/>
              </a:rPr>
              <a:t>Prioritetna os </a:t>
            </a:r>
            <a:r>
              <a:rPr lang="hr-HR" sz="2000" b="1" u="sng" dirty="0" smtClean="0">
                <a:solidFill>
                  <a:srgbClr val="002060"/>
                </a:solidFill>
                <a:latin typeface="VladaRHSans Med"/>
                <a:cs typeface="Arial"/>
              </a:rPr>
              <a:t>5.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hr-HR" sz="2000" b="1" u="sng" dirty="0" smtClean="0">
                <a:solidFill>
                  <a:srgbClr val="002060"/>
                </a:solidFill>
                <a:latin typeface="VladaRHSans Med"/>
                <a:cs typeface="Arial"/>
              </a:rPr>
              <a:t>Klimatske </a:t>
            </a:r>
            <a:r>
              <a:rPr lang="hr-HR" sz="2000" b="1" u="sng" dirty="0">
                <a:solidFill>
                  <a:srgbClr val="002060"/>
                </a:solidFill>
                <a:latin typeface="VladaRHSans Med"/>
                <a:cs typeface="Arial"/>
              </a:rPr>
              <a:t>promjene i upravljanje </a:t>
            </a:r>
            <a:r>
              <a:rPr lang="hr-HR" sz="2000" b="1" u="sng" dirty="0" smtClean="0">
                <a:solidFill>
                  <a:srgbClr val="002060"/>
                </a:solidFill>
                <a:latin typeface="VladaRHSans Med"/>
                <a:cs typeface="Arial"/>
              </a:rPr>
              <a:t>rizicima</a:t>
            </a:r>
            <a:endParaRPr lang="hr-HR" sz="2000" b="1" dirty="0" smtClean="0">
              <a:solidFill>
                <a:srgbClr val="002060"/>
              </a:solidFill>
              <a:latin typeface="VladaRHSans Med"/>
              <a:cs typeface="Arial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hr-HR" sz="2000" b="1" dirty="0">
              <a:solidFill>
                <a:srgbClr val="002060"/>
              </a:solidFill>
              <a:latin typeface="VladaRHSans Med"/>
              <a:cs typeface="Arial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hr-HR" sz="2000" b="1" dirty="0" smtClean="0">
                <a:solidFill>
                  <a:srgbClr val="002060"/>
                </a:solidFill>
                <a:latin typeface="VladaRHSans Med"/>
                <a:cs typeface="Arial"/>
              </a:rPr>
              <a:t>Specifični </a:t>
            </a:r>
            <a:r>
              <a:rPr lang="hr-HR" sz="2000" b="1" dirty="0">
                <a:solidFill>
                  <a:srgbClr val="002060"/>
                </a:solidFill>
                <a:latin typeface="VladaRHSans Med"/>
                <a:cs typeface="Arial"/>
              </a:rPr>
              <a:t>cilj 5a1 </a:t>
            </a:r>
            <a:r>
              <a:rPr lang="hr-HR" sz="2000" b="1" i="1" dirty="0">
                <a:solidFill>
                  <a:srgbClr val="002060"/>
                </a:solidFill>
                <a:latin typeface="VladaRHSans Med"/>
                <a:cs typeface="Arial"/>
              </a:rPr>
              <a:t>Poboljšanje praćenja, predviđanja i planiranja mjera prilagodbe klimatskim promjenama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endParaRPr lang="hr-HR" sz="2000" b="1" dirty="0">
              <a:solidFill>
                <a:srgbClr val="002060"/>
              </a:solidFill>
              <a:latin typeface="VladaRHSans Med"/>
              <a:cs typeface="Arial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hr-HR" sz="2000" b="1" dirty="0">
              <a:solidFill>
                <a:srgbClr val="002060"/>
              </a:solidFill>
              <a:latin typeface="VladaRHSans Med"/>
              <a:cs typeface="Arial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hr-HR" sz="2000" b="1" dirty="0">
                <a:solidFill>
                  <a:srgbClr val="002060"/>
                </a:solidFill>
                <a:latin typeface="VladaRHSans Med"/>
                <a:cs typeface="Arial"/>
              </a:rPr>
              <a:t>Specifični cilj 5b1 </a:t>
            </a:r>
            <a:r>
              <a:rPr lang="hr-HR" sz="2000" b="1" i="1" dirty="0">
                <a:solidFill>
                  <a:srgbClr val="002060"/>
                </a:solidFill>
                <a:latin typeface="VladaRHSans Med"/>
                <a:cs typeface="Arial"/>
              </a:rPr>
              <a:t>Jačanje sustava upravljanja katastrofama</a:t>
            </a:r>
          </a:p>
          <a:p>
            <a:endParaRPr lang="hr-HR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hr-HR" sz="2000" b="1" dirty="0" smtClean="0">
                <a:solidFill>
                  <a:srgbClr val="002060"/>
                </a:solidFill>
              </a:rPr>
              <a:t>U</a:t>
            </a:r>
            <a:r>
              <a:rPr lang="fi-FI" sz="2000" b="1" dirty="0" smtClean="0">
                <a:solidFill>
                  <a:srgbClr val="002060"/>
                </a:solidFill>
              </a:rPr>
              <a:t>kupn</a:t>
            </a:r>
            <a:r>
              <a:rPr lang="hr-HR" sz="2000" b="1" dirty="0" smtClean="0">
                <a:solidFill>
                  <a:srgbClr val="002060"/>
                </a:solidFill>
              </a:rPr>
              <a:t>a</a:t>
            </a:r>
            <a:r>
              <a:rPr lang="fi-FI" sz="2000" b="1" dirty="0" smtClean="0">
                <a:solidFill>
                  <a:srgbClr val="002060"/>
                </a:solidFill>
              </a:rPr>
              <a:t> alokacij</a:t>
            </a:r>
            <a:r>
              <a:rPr lang="hr-HR" sz="2000" b="1" dirty="0" smtClean="0">
                <a:solidFill>
                  <a:srgbClr val="002060"/>
                </a:solidFill>
              </a:rPr>
              <a:t>a</a:t>
            </a:r>
            <a:r>
              <a:rPr lang="fi-FI" sz="2000" b="1" dirty="0" smtClean="0">
                <a:solidFill>
                  <a:srgbClr val="002060"/>
                </a:solidFill>
              </a:rPr>
              <a:t> </a:t>
            </a:r>
            <a:r>
              <a:rPr lang="hr-HR" sz="2000" b="1" dirty="0" smtClean="0">
                <a:solidFill>
                  <a:srgbClr val="002060"/>
                </a:solidFill>
              </a:rPr>
              <a:t>bespovratnih sredstava iz Europskog fonda za regionalni razvoj - </a:t>
            </a:r>
            <a:r>
              <a:rPr lang="fi-FI" sz="2000" b="1" dirty="0" smtClean="0">
                <a:solidFill>
                  <a:srgbClr val="002060"/>
                </a:solidFill>
              </a:rPr>
              <a:t>245.396.147</a:t>
            </a:r>
            <a:r>
              <a:rPr lang="hr-HR" sz="2000" b="1" dirty="0" smtClean="0">
                <a:solidFill>
                  <a:srgbClr val="002060"/>
                </a:solidFill>
              </a:rPr>
              <a:t> </a:t>
            </a:r>
            <a:r>
              <a:rPr lang="fi-FI" sz="2000" b="1" dirty="0" smtClean="0">
                <a:solidFill>
                  <a:srgbClr val="002060"/>
                </a:solidFill>
              </a:rPr>
              <a:t>milijuna eura</a:t>
            </a:r>
            <a:endParaRPr lang="hr-HR" sz="2000" b="1" dirty="0" smtClean="0">
              <a:solidFill>
                <a:srgbClr val="002060"/>
              </a:solidFill>
            </a:endParaRPr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545922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>
          <a:xfrm>
            <a:off x="514351" y="1482724"/>
            <a:ext cx="8099425" cy="475458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  <a:defRPr/>
            </a:pPr>
            <a:r>
              <a:rPr lang="hr-HR" sz="2000" b="1" dirty="0">
                <a:solidFill>
                  <a:srgbClr val="002060"/>
                </a:solidFill>
                <a:latin typeface="VladaRHSans Med"/>
                <a:cs typeface="Arial"/>
              </a:rPr>
              <a:t>Specifični cilj 5b1 </a:t>
            </a:r>
            <a:r>
              <a:rPr lang="hr-HR" sz="2000" b="1" i="1" dirty="0">
                <a:solidFill>
                  <a:srgbClr val="002060"/>
                </a:solidFill>
                <a:latin typeface="VladaRHSans Med"/>
                <a:cs typeface="Arial"/>
              </a:rPr>
              <a:t>Jačanje sustava upravljanja </a:t>
            </a:r>
            <a:r>
              <a:rPr lang="hr-HR" sz="2000" b="1" i="1" dirty="0" smtClean="0">
                <a:solidFill>
                  <a:srgbClr val="002060"/>
                </a:solidFill>
                <a:latin typeface="VladaRHSans Med"/>
                <a:cs typeface="Arial"/>
              </a:rPr>
              <a:t>katastrofama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hr-HR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hr-HR" sz="1600" dirty="0" smtClean="0">
                <a:solidFill>
                  <a:schemeClr val="tx1"/>
                </a:solidFill>
              </a:rPr>
              <a:t>U</a:t>
            </a:r>
            <a:r>
              <a:rPr lang="fi-FI" sz="1600" dirty="0" smtClean="0">
                <a:solidFill>
                  <a:schemeClr val="tx1"/>
                </a:solidFill>
              </a:rPr>
              <a:t>kupn</a:t>
            </a:r>
            <a:r>
              <a:rPr lang="hr-HR" sz="1600" dirty="0" smtClean="0">
                <a:solidFill>
                  <a:schemeClr val="tx1"/>
                </a:solidFill>
              </a:rPr>
              <a:t>a</a:t>
            </a:r>
            <a:r>
              <a:rPr lang="fi-FI" sz="1600" dirty="0" smtClean="0">
                <a:solidFill>
                  <a:schemeClr val="tx1"/>
                </a:solidFill>
              </a:rPr>
              <a:t> alokacij</a:t>
            </a:r>
            <a:r>
              <a:rPr lang="hr-HR" sz="1600" dirty="0" smtClean="0">
                <a:solidFill>
                  <a:schemeClr val="tx1"/>
                </a:solidFill>
              </a:rPr>
              <a:t>a</a:t>
            </a:r>
            <a:r>
              <a:rPr lang="fi-FI" sz="1600" dirty="0" smtClean="0">
                <a:solidFill>
                  <a:schemeClr val="tx1"/>
                </a:solidFill>
              </a:rPr>
              <a:t> </a:t>
            </a:r>
            <a:r>
              <a:rPr lang="fi-FI" sz="1600" dirty="0">
                <a:solidFill>
                  <a:schemeClr val="tx1"/>
                </a:solidFill>
              </a:rPr>
              <a:t>215 milijuna </a:t>
            </a:r>
            <a:r>
              <a:rPr lang="fi-FI" sz="1600" dirty="0" smtClean="0">
                <a:solidFill>
                  <a:schemeClr val="tx1"/>
                </a:solidFill>
              </a:rPr>
              <a:t>eura</a:t>
            </a:r>
            <a:endParaRPr lang="hr-HR" sz="16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hr-HR" sz="16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hr-HR" sz="1600" dirty="0" smtClean="0">
                <a:solidFill>
                  <a:schemeClr val="tx1"/>
                </a:solidFill>
              </a:rPr>
              <a:t>Cilj:</a:t>
            </a:r>
            <a:r>
              <a:rPr lang="hr-HR" sz="1600" dirty="0">
                <a:solidFill>
                  <a:schemeClr val="tx1"/>
                </a:solidFill>
              </a:rPr>
              <a:t> </a:t>
            </a:r>
            <a:r>
              <a:rPr lang="hr-HR" sz="1600" b="1" u="sng" dirty="0" smtClean="0">
                <a:solidFill>
                  <a:schemeClr val="tx1"/>
                </a:solidFill>
              </a:rPr>
              <a:t>razvoj </a:t>
            </a:r>
            <a:r>
              <a:rPr lang="hr-HR" sz="1600" b="1" u="sng" dirty="0">
                <a:solidFill>
                  <a:schemeClr val="tx1"/>
                </a:solidFill>
              </a:rPr>
              <a:t>sustava upravljanja </a:t>
            </a:r>
            <a:r>
              <a:rPr lang="hr-HR" sz="1600" dirty="0">
                <a:solidFill>
                  <a:schemeClr val="tx1"/>
                </a:solidFill>
              </a:rPr>
              <a:t>u slučaju katastrofa kroz jačanje administrativnih i tehničkih kapaciteta te podizanje svijesti, educiranje, </a:t>
            </a:r>
            <a:r>
              <a:rPr lang="hr-HR" sz="1600" dirty="0" smtClean="0">
                <a:solidFill>
                  <a:schemeClr val="tx1"/>
                </a:solidFill>
              </a:rPr>
              <a:t>opremanje </a:t>
            </a:r>
            <a:r>
              <a:rPr lang="hr-HR" sz="1600" dirty="0">
                <a:solidFill>
                  <a:schemeClr val="tx1"/>
                </a:solidFill>
              </a:rPr>
              <a:t>i </a:t>
            </a:r>
            <a:r>
              <a:rPr lang="hr-HR" sz="1600" dirty="0" smtClean="0">
                <a:solidFill>
                  <a:schemeClr val="tx1"/>
                </a:solidFill>
              </a:rPr>
              <a:t>pripremanje </a:t>
            </a:r>
            <a:r>
              <a:rPr lang="hr-HR" sz="1600" dirty="0">
                <a:solidFill>
                  <a:schemeClr val="tx1"/>
                </a:solidFill>
              </a:rPr>
              <a:t>stanovništva i spasilačkih timova </a:t>
            </a:r>
            <a:r>
              <a:rPr lang="hr-HR" sz="1600" dirty="0" smtClean="0">
                <a:solidFill>
                  <a:schemeClr val="tx1"/>
                </a:solidFill>
              </a:rPr>
              <a:t>te rješavanje određenih prioritetnih rizika iz </a:t>
            </a:r>
            <a:r>
              <a:rPr lang="hr-HR" sz="1600" i="1" dirty="0" smtClean="0">
                <a:solidFill>
                  <a:schemeClr val="tx1"/>
                </a:solidFill>
              </a:rPr>
              <a:t>Procjene rizika od katastrofa za RH iz 2015. godine</a:t>
            </a:r>
            <a:r>
              <a:rPr lang="hr-HR" sz="1600" dirty="0" smtClean="0">
                <a:solidFill>
                  <a:schemeClr val="tx1"/>
                </a:solidFill>
              </a:rPr>
              <a:t>: </a:t>
            </a:r>
            <a:r>
              <a:rPr lang="hr-HR" sz="1600" b="1" u="sng" dirty="0" smtClean="0">
                <a:solidFill>
                  <a:schemeClr val="tx1"/>
                </a:solidFill>
              </a:rPr>
              <a:t>požari otvorenog tipa</a:t>
            </a:r>
            <a:r>
              <a:rPr lang="hr-HR" sz="1600" dirty="0" smtClean="0">
                <a:solidFill>
                  <a:schemeClr val="tx1"/>
                </a:solidFill>
              </a:rPr>
              <a:t>, </a:t>
            </a:r>
            <a:r>
              <a:rPr lang="hr-HR" sz="1600" b="1" u="sng" dirty="0">
                <a:solidFill>
                  <a:schemeClr val="tx1"/>
                </a:solidFill>
              </a:rPr>
              <a:t>štetno djelovanje voda (</a:t>
            </a:r>
            <a:r>
              <a:rPr lang="hr-HR" sz="1600" b="1" u="sng" dirty="0" smtClean="0">
                <a:solidFill>
                  <a:schemeClr val="tx1"/>
                </a:solidFill>
              </a:rPr>
              <a:t>poplave izazvane izlijevanjem kopnenih vodenih tijela) </a:t>
            </a:r>
            <a:r>
              <a:rPr lang="hr-HR" sz="1600" dirty="0">
                <a:solidFill>
                  <a:schemeClr val="tx1"/>
                </a:solidFill>
              </a:rPr>
              <a:t>te </a:t>
            </a:r>
            <a:r>
              <a:rPr lang="hr-HR" sz="1600" b="1" u="sng" dirty="0" smtClean="0">
                <a:solidFill>
                  <a:schemeClr val="tx1"/>
                </a:solidFill>
              </a:rPr>
              <a:t>potresi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hr-HR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hr-HR" sz="1600" dirty="0" smtClean="0">
                <a:solidFill>
                  <a:schemeClr val="tx1"/>
                </a:solidFill>
              </a:rPr>
              <a:t>Pokazatelji kojima se mjeri ostvarenje cilja: </a:t>
            </a:r>
          </a:p>
          <a:p>
            <a:pPr lvl="1">
              <a:spcBef>
                <a:spcPts val="0"/>
              </a:spcBef>
              <a:defRPr/>
            </a:pPr>
            <a:r>
              <a:rPr lang="hr-HR" sz="1600" dirty="0" smtClean="0">
                <a:solidFill>
                  <a:schemeClr val="tx1"/>
                </a:solidFill>
              </a:rPr>
              <a:t>Stanovništvo </a:t>
            </a:r>
            <a:r>
              <a:rPr lang="hr-HR" sz="1600" dirty="0">
                <a:solidFill>
                  <a:schemeClr val="tx1"/>
                </a:solidFill>
              </a:rPr>
              <a:t>koje ostvaruje korist od mjera obrane od </a:t>
            </a:r>
            <a:r>
              <a:rPr lang="hr-HR" sz="1600" dirty="0" smtClean="0">
                <a:solidFill>
                  <a:schemeClr val="tx1"/>
                </a:solidFill>
              </a:rPr>
              <a:t>poplava</a:t>
            </a:r>
          </a:p>
          <a:p>
            <a:pPr lvl="1">
              <a:spcBef>
                <a:spcPts val="0"/>
              </a:spcBef>
              <a:defRPr/>
            </a:pPr>
            <a:r>
              <a:rPr lang="hr-HR" sz="1600" dirty="0" smtClean="0">
                <a:solidFill>
                  <a:schemeClr val="tx1"/>
                </a:solidFill>
              </a:rPr>
              <a:t>Obuka/edukativne </a:t>
            </a:r>
            <a:r>
              <a:rPr lang="hr-HR" sz="1600" dirty="0">
                <a:solidFill>
                  <a:schemeClr val="tx1"/>
                </a:solidFill>
              </a:rPr>
              <a:t>aktivnosti (za osoblje organizacija odgovornih za upravljanje </a:t>
            </a:r>
            <a:r>
              <a:rPr lang="hr-HR" sz="1600" dirty="0" smtClean="0">
                <a:solidFill>
                  <a:schemeClr val="tx1"/>
                </a:solidFill>
              </a:rPr>
              <a:t>rizicima/katastrofama</a:t>
            </a:r>
          </a:p>
          <a:p>
            <a:pPr lvl="1">
              <a:spcBef>
                <a:spcPts val="0"/>
              </a:spcBef>
              <a:defRPr/>
            </a:pPr>
            <a:r>
              <a:rPr lang="hr-HR" sz="1600" dirty="0" smtClean="0">
                <a:solidFill>
                  <a:schemeClr val="tx1"/>
                </a:solidFill>
              </a:rPr>
              <a:t>Sposobnost </a:t>
            </a:r>
            <a:r>
              <a:rPr lang="hr-HR" sz="1600" dirty="0">
                <a:solidFill>
                  <a:schemeClr val="tx1"/>
                </a:solidFill>
              </a:rPr>
              <a:t>reakcije u kriznim </a:t>
            </a:r>
            <a:r>
              <a:rPr lang="hr-HR" sz="1600" dirty="0" smtClean="0">
                <a:solidFill>
                  <a:schemeClr val="tx1"/>
                </a:solidFill>
              </a:rPr>
              <a:t>situacijama</a:t>
            </a:r>
          </a:p>
          <a:p>
            <a:pPr lvl="1">
              <a:spcBef>
                <a:spcPts val="0"/>
              </a:spcBef>
              <a:defRPr/>
            </a:pPr>
            <a:r>
              <a:rPr lang="hr-HR" sz="1600" dirty="0" smtClean="0">
                <a:solidFill>
                  <a:schemeClr val="tx1"/>
                </a:solidFill>
              </a:rPr>
              <a:t>Područje </a:t>
            </a:r>
            <a:r>
              <a:rPr lang="hr-HR" sz="1600" dirty="0">
                <a:solidFill>
                  <a:schemeClr val="tx1"/>
                </a:solidFill>
              </a:rPr>
              <a:t>podložno potencijalno značajnim rizicima od poplava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hr-HR" sz="2000" dirty="0">
              <a:solidFill>
                <a:schemeClr val="tx1"/>
              </a:solidFill>
            </a:endParaRPr>
          </a:p>
        </p:txBody>
      </p:sp>
      <p:sp>
        <p:nvSpPr>
          <p:cNvPr id="10244" name="Slide Number Placeholder 3"/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1pPr>
            <a:lvl2pPr marL="742950" indent="-28575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2pPr>
            <a:lvl3pPr marL="1143000" indent="-22860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3pPr>
            <a:lvl4pPr marL="1600200" indent="-22860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4pPr>
            <a:lvl5pPr marL="2057400" indent="-22860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ladaRHSans Reg" pitchFamily="50" charset="-18"/>
                <a:ea typeface="MS PGothic" panose="020B0600070205080204" pitchFamily="34" charset="-128"/>
                <a:cs typeface="VladaRHSans Reg" pitchFamily="50" charset="-1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E6E1BDFD-2927-4CBA-9FBC-EA099F61FD91}" type="slidenum">
              <a:rPr lang="en-US" altLang="sr-Latn-RS" sz="10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en-US" altLang="sr-Latn-RS" sz="10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  <a:defRPr/>
            </a:pPr>
            <a:r>
              <a:rPr lang="hr-HR" sz="2400" b="1" u="sng" dirty="0" smtClean="0">
                <a:latin typeface="VladaRHSans Med"/>
                <a:ea typeface="+mn-ea"/>
                <a:cs typeface="Arial"/>
              </a:rPr>
              <a:t/>
            </a:r>
            <a:br>
              <a:rPr lang="hr-HR" sz="2400" b="1" u="sng" dirty="0" smtClean="0">
                <a:latin typeface="VladaRHSans Med"/>
                <a:ea typeface="+mn-ea"/>
                <a:cs typeface="Arial"/>
              </a:rPr>
            </a:br>
            <a:r>
              <a:rPr lang="hr-HR" sz="2400" b="1" u="sng" dirty="0" smtClean="0">
                <a:latin typeface="VladaRHSans Med"/>
                <a:ea typeface="+mn-ea"/>
                <a:cs typeface="Arial"/>
              </a:rPr>
              <a:t>Prioritetna </a:t>
            </a:r>
            <a:r>
              <a:rPr lang="hr-HR" sz="2400" b="1" u="sng" dirty="0">
                <a:latin typeface="VladaRHSans Med"/>
                <a:ea typeface="+mn-ea"/>
                <a:cs typeface="Arial"/>
              </a:rPr>
              <a:t>os </a:t>
            </a:r>
            <a:r>
              <a:rPr lang="hr-HR" sz="2400" b="1" u="sng" dirty="0" smtClean="0">
                <a:latin typeface="VladaRHSans Med"/>
                <a:ea typeface="+mn-ea"/>
                <a:cs typeface="Arial"/>
              </a:rPr>
              <a:t>5. </a:t>
            </a:r>
            <a:r>
              <a:rPr lang="hr-HR" sz="2400" b="1" u="sng" dirty="0">
                <a:latin typeface="VladaRHSans Med"/>
                <a:ea typeface="+mn-ea"/>
                <a:cs typeface="Arial"/>
              </a:rPr>
              <a:t>Klimatske promjene i upravljanje rizicima</a:t>
            </a:r>
            <a:r>
              <a:rPr lang="hr-HR" sz="2400" b="1" u="sng" dirty="0">
                <a:solidFill>
                  <a:srgbClr val="002060"/>
                </a:solidFill>
                <a:latin typeface="VladaRHSans Med"/>
                <a:ea typeface="+mn-ea"/>
                <a:cs typeface="Arial"/>
              </a:rPr>
              <a:t/>
            </a:r>
            <a:br>
              <a:rPr lang="hr-HR" sz="2400" b="1" u="sng" dirty="0">
                <a:solidFill>
                  <a:srgbClr val="002060"/>
                </a:solidFill>
                <a:latin typeface="VladaRHSans Med"/>
                <a:ea typeface="+mn-ea"/>
                <a:cs typeface="Arial"/>
              </a:rPr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86115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sz="2000" b="1" dirty="0" smtClean="0">
                <a:solidFill>
                  <a:prstClr val="white"/>
                </a:solidFill>
                <a:latin typeface="VladaRHSans Med" pitchFamily="50" charset="-18"/>
                <a:cs typeface="Arial" panose="020B0604020202020204" pitchFamily="34" charset="0"/>
              </a:rPr>
              <a:t>Prioritetna </a:t>
            </a:r>
            <a:r>
              <a:rPr lang="hr-HR" altLang="sr-Latn-RS" sz="2000" b="1" dirty="0">
                <a:solidFill>
                  <a:prstClr val="white"/>
                </a:solidFill>
                <a:latin typeface="VladaRHSans Med" pitchFamily="50" charset="-18"/>
                <a:cs typeface="Arial" panose="020B0604020202020204" pitchFamily="34" charset="0"/>
              </a:rPr>
              <a:t>os </a:t>
            </a:r>
            <a:r>
              <a:rPr lang="hr-HR" altLang="sr-Latn-RS" sz="2000" b="1" dirty="0" smtClean="0">
                <a:solidFill>
                  <a:prstClr val="white"/>
                </a:solidFill>
                <a:latin typeface="VladaRHSans Med" pitchFamily="50" charset="-18"/>
                <a:cs typeface="Arial" panose="020B0604020202020204" pitchFamily="34" charset="0"/>
              </a:rPr>
              <a:t>5. </a:t>
            </a:r>
            <a:r>
              <a:rPr lang="hr-HR" sz="2000" b="1" dirty="0">
                <a:solidFill>
                  <a:prstClr val="white"/>
                </a:solidFill>
              </a:rPr>
              <a:t>Klimatske promjene i upravljanje </a:t>
            </a:r>
            <a:r>
              <a:rPr lang="hr-HR" sz="2000" b="1" dirty="0" smtClean="0">
                <a:solidFill>
                  <a:prstClr val="white"/>
                </a:solidFill>
              </a:rPr>
              <a:t>rizicima</a:t>
            </a:r>
            <a:r>
              <a:rPr lang="hr-HR" sz="1800" b="1" dirty="0" smtClean="0">
                <a:solidFill>
                  <a:prstClr val="white"/>
                </a:solidFill>
              </a:rPr>
              <a:t/>
            </a:r>
            <a:br>
              <a:rPr lang="hr-HR" sz="1800" b="1" dirty="0" smtClean="0">
                <a:solidFill>
                  <a:prstClr val="white"/>
                </a:solidFill>
              </a:rPr>
            </a:br>
            <a:r>
              <a:rPr lang="hr-HR" sz="1800" b="1" dirty="0" smtClean="0">
                <a:solidFill>
                  <a:prstClr val="white"/>
                </a:solidFill>
              </a:rPr>
              <a:t/>
            </a:r>
            <a:br>
              <a:rPr lang="hr-HR" sz="1800" b="1" dirty="0" smtClean="0">
                <a:solidFill>
                  <a:prstClr val="white"/>
                </a:solidFill>
              </a:rPr>
            </a:br>
            <a:r>
              <a:rPr lang="hr-HR" sz="1800" b="1" dirty="0" smtClean="0">
                <a:latin typeface="VladaRHSans Med"/>
                <a:cs typeface="Arial"/>
              </a:rPr>
              <a:t>Specifični </a:t>
            </a:r>
            <a:r>
              <a:rPr lang="hr-HR" sz="1800" b="1" dirty="0">
                <a:latin typeface="VladaRHSans Med"/>
                <a:cs typeface="Arial"/>
              </a:rPr>
              <a:t>cilj 5b1 Jačanje sustava upravljanja katastrofama</a:t>
            </a:r>
            <a:r>
              <a:rPr lang="hr-HR" sz="1800" b="1" i="1" dirty="0">
                <a:solidFill>
                  <a:srgbClr val="002060"/>
                </a:solidFill>
                <a:latin typeface="VladaRHSans Med"/>
                <a:cs typeface="Arial"/>
              </a:rPr>
              <a:t/>
            </a:r>
            <a:br>
              <a:rPr lang="hr-HR" sz="1800" b="1" i="1" dirty="0">
                <a:solidFill>
                  <a:srgbClr val="002060"/>
                </a:solidFill>
                <a:latin typeface="VladaRHSans Med"/>
                <a:cs typeface="Arial"/>
              </a:rPr>
            </a:br>
            <a:endParaRPr lang="hr-HR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3777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hr-HR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hr-HR" sz="2600" b="1" u="sng" dirty="0" smtClean="0">
                <a:solidFill>
                  <a:schemeClr val="tx1"/>
                </a:solidFill>
              </a:rPr>
              <a:t>Prihvatljive aktivnosti: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2600" dirty="0" smtClean="0">
                <a:solidFill>
                  <a:schemeClr val="tx1"/>
                </a:solidFill>
              </a:rPr>
              <a:t>programi </a:t>
            </a:r>
            <a:r>
              <a:rPr lang="hr-HR" sz="2600" dirty="0">
                <a:solidFill>
                  <a:schemeClr val="tx1"/>
                </a:solidFill>
              </a:rPr>
              <a:t>podizanja svijesti o rizicima, </a:t>
            </a:r>
            <a:r>
              <a:rPr lang="hr-HR" sz="2600" dirty="0" smtClean="0">
                <a:solidFill>
                  <a:schemeClr val="tx1"/>
                </a:solidFill>
              </a:rPr>
              <a:t>promicanje i </a:t>
            </a:r>
            <a:r>
              <a:rPr lang="hr-HR" sz="2600" dirty="0">
                <a:solidFill>
                  <a:schemeClr val="tx1"/>
                </a:solidFill>
              </a:rPr>
              <a:t>obrazovanje te priprema specifičnog </a:t>
            </a:r>
            <a:r>
              <a:rPr lang="hr-HR" sz="2600" dirty="0" smtClean="0">
                <a:solidFill>
                  <a:schemeClr val="tx1"/>
                </a:solidFill>
              </a:rPr>
              <a:t>projekta u </a:t>
            </a:r>
            <a:r>
              <a:rPr lang="hr-HR" sz="2600" dirty="0">
                <a:solidFill>
                  <a:schemeClr val="tx1"/>
                </a:solidFill>
              </a:rPr>
              <a:t>sektorima koji su zahvaćeni </a:t>
            </a:r>
            <a:r>
              <a:rPr lang="hr-HR" sz="2600" dirty="0" smtClean="0">
                <a:solidFill>
                  <a:schemeClr val="tx1"/>
                </a:solidFill>
              </a:rPr>
              <a:t>najuobičajenijim </a:t>
            </a:r>
            <a:r>
              <a:rPr lang="pl-PL" sz="2600" dirty="0" smtClean="0">
                <a:solidFill>
                  <a:schemeClr val="tx1"/>
                </a:solidFill>
              </a:rPr>
              <a:t>katastrofalnim </a:t>
            </a:r>
            <a:r>
              <a:rPr lang="pl-PL" sz="2600" dirty="0">
                <a:solidFill>
                  <a:schemeClr val="tx1"/>
                </a:solidFill>
              </a:rPr>
              <a:t>događajima i koji su prepoznati </a:t>
            </a:r>
            <a:r>
              <a:rPr lang="pl-PL" sz="2600" dirty="0" smtClean="0">
                <a:solidFill>
                  <a:schemeClr val="tx1"/>
                </a:solidFill>
              </a:rPr>
              <a:t>u </a:t>
            </a:r>
            <a:r>
              <a:rPr lang="hr-HR" sz="2600" dirty="0" smtClean="0">
                <a:solidFill>
                  <a:schemeClr val="tx1"/>
                </a:solidFill>
              </a:rPr>
              <a:t>postojećim </a:t>
            </a:r>
            <a:r>
              <a:rPr lang="hr-HR" sz="2600" dirty="0">
                <a:solidFill>
                  <a:schemeClr val="tx1"/>
                </a:solidFill>
              </a:rPr>
              <a:t>nacionalnim strateškim </a:t>
            </a:r>
            <a:r>
              <a:rPr lang="hr-HR" sz="2600" dirty="0" smtClean="0">
                <a:solidFill>
                  <a:schemeClr val="tx1"/>
                </a:solidFill>
              </a:rPr>
              <a:t>dokumentima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2600" dirty="0" smtClean="0">
                <a:solidFill>
                  <a:schemeClr val="tx1"/>
                </a:solidFill>
              </a:rPr>
              <a:t>razvoj organizacijskih sustava i kapaciteta za zaštitu </a:t>
            </a:r>
            <a:r>
              <a:rPr lang="pl-PL" sz="2600" dirty="0" smtClean="0">
                <a:solidFill>
                  <a:schemeClr val="tx1"/>
                </a:solidFill>
              </a:rPr>
              <a:t>od svih katastrofa i organizacija upravljanja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600" dirty="0" smtClean="0">
                <a:solidFill>
                  <a:schemeClr val="tx1"/>
                </a:solidFill>
              </a:rPr>
              <a:t>nabava </a:t>
            </a:r>
            <a:r>
              <a:rPr lang="pl-PL" sz="2600" dirty="0">
                <a:solidFill>
                  <a:schemeClr val="tx1"/>
                </a:solidFill>
              </a:rPr>
              <a:t>i izgradnja opreme i infrastrukture </a:t>
            </a:r>
            <a:r>
              <a:rPr lang="pl-PL" sz="2600" dirty="0" smtClean="0">
                <a:solidFill>
                  <a:schemeClr val="tx1"/>
                </a:solidFill>
              </a:rPr>
              <a:t>za smanjenje </a:t>
            </a:r>
            <a:r>
              <a:rPr lang="pl-PL" sz="2600" dirty="0">
                <a:solidFill>
                  <a:schemeClr val="tx1"/>
                </a:solidFill>
              </a:rPr>
              <a:t>štete od katastrofa odnosno odgovora </a:t>
            </a:r>
            <a:r>
              <a:rPr lang="pl-PL" sz="2600" dirty="0" smtClean="0">
                <a:solidFill>
                  <a:schemeClr val="tx1"/>
                </a:solidFill>
              </a:rPr>
              <a:t>na </a:t>
            </a:r>
            <a:r>
              <a:rPr lang="hr-HR" sz="2600" dirty="0" smtClean="0">
                <a:solidFill>
                  <a:schemeClr val="tx1"/>
                </a:solidFill>
              </a:rPr>
              <a:t>katastrofe</a:t>
            </a:r>
            <a:endParaRPr lang="hr-HR" sz="26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2600" dirty="0" smtClean="0">
                <a:solidFill>
                  <a:schemeClr val="tx1"/>
                </a:solidFill>
              </a:rPr>
              <a:t>mjere </a:t>
            </a:r>
            <a:r>
              <a:rPr lang="hr-HR" sz="2600" dirty="0">
                <a:solidFill>
                  <a:schemeClr val="tx1"/>
                </a:solidFill>
              </a:rPr>
              <a:t>za upravljanje rizicima od poplava (</a:t>
            </a:r>
            <a:r>
              <a:rPr lang="hr-HR" sz="2600" dirty="0" smtClean="0">
                <a:solidFill>
                  <a:schemeClr val="tx1"/>
                </a:solidFill>
              </a:rPr>
              <a:t>mjere planiranja</a:t>
            </a:r>
            <a:r>
              <a:rPr lang="hr-HR" sz="2600" dirty="0">
                <a:solidFill>
                  <a:schemeClr val="tx1"/>
                </a:solidFill>
              </a:rPr>
              <a:t>, preventivne i pripremne mjere, </a:t>
            </a:r>
            <a:r>
              <a:rPr lang="hr-HR" sz="2600" dirty="0" smtClean="0">
                <a:solidFill>
                  <a:schemeClr val="tx1"/>
                </a:solidFill>
              </a:rPr>
              <a:t>mjere za</a:t>
            </a:r>
            <a:r>
              <a:rPr lang="hr-HR" sz="2600" dirty="0">
                <a:solidFill>
                  <a:schemeClr val="tx1"/>
                </a:solidFill>
              </a:rPr>
              <a:t> </a:t>
            </a:r>
            <a:r>
              <a:rPr lang="hr-HR" sz="2600" dirty="0" smtClean="0">
                <a:solidFill>
                  <a:schemeClr val="tx1"/>
                </a:solidFill>
              </a:rPr>
              <a:t>prirodno </a:t>
            </a:r>
            <a:r>
              <a:rPr lang="hr-HR" sz="2600" dirty="0">
                <a:solidFill>
                  <a:schemeClr val="tx1"/>
                </a:solidFill>
              </a:rPr>
              <a:t>zadržavanje vode, infrastrukturne mjere </a:t>
            </a:r>
            <a:r>
              <a:rPr lang="hr-HR" sz="2600" dirty="0" smtClean="0">
                <a:solidFill>
                  <a:schemeClr val="tx1"/>
                </a:solidFill>
              </a:rPr>
              <a:t>za preventivno </a:t>
            </a:r>
            <a:r>
              <a:rPr lang="hr-HR" sz="2600" dirty="0">
                <a:solidFill>
                  <a:schemeClr val="tx1"/>
                </a:solidFill>
              </a:rPr>
              <a:t>upravljanje rizicima </a:t>
            </a:r>
            <a:r>
              <a:rPr lang="hr-HR" sz="2600" dirty="0" smtClean="0">
                <a:solidFill>
                  <a:schemeClr val="tx1"/>
                </a:solidFill>
              </a:rPr>
              <a:t>od poplava)</a:t>
            </a:r>
          </a:p>
          <a:p>
            <a:pPr marL="0" indent="0">
              <a:buNone/>
            </a:pPr>
            <a:endParaRPr lang="hr-HR" sz="2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hr-HR" sz="2600" b="1" u="sng" dirty="0" smtClean="0">
                <a:solidFill>
                  <a:schemeClr val="tx1"/>
                </a:solidFill>
              </a:rPr>
              <a:t>Glavne ciljne skupine i korisnici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2500" dirty="0" smtClean="0">
                <a:solidFill>
                  <a:schemeClr val="tx1"/>
                </a:solidFill>
              </a:rPr>
              <a:t>Središnja </a:t>
            </a:r>
            <a:r>
              <a:rPr lang="hr-HR" sz="2500" dirty="0">
                <a:solidFill>
                  <a:schemeClr val="tx1"/>
                </a:solidFill>
              </a:rPr>
              <a:t>tijela državne </a:t>
            </a:r>
            <a:r>
              <a:rPr lang="hr-HR" sz="2500" dirty="0" smtClean="0">
                <a:solidFill>
                  <a:schemeClr val="tx1"/>
                </a:solidFill>
              </a:rPr>
              <a:t>uprave, JLP(R)S, Hrvatske vode, Državna uprava za zaštitu i spašavanje i ostale </a:t>
            </a:r>
            <a:r>
              <a:rPr lang="hr-HR" sz="2500" dirty="0">
                <a:solidFill>
                  <a:schemeClr val="tx1"/>
                </a:solidFill>
              </a:rPr>
              <a:t>organizacije kojima je jedna od osnovnih djelatnosti smanjenje rizika od </a:t>
            </a:r>
            <a:r>
              <a:rPr lang="hr-HR" sz="2500" dirty="0" smtClean="0">
                <a:solidFill>
                  <a:schemeClr val="tx1"/>
                </a:solidFill>
              </a:rPr>
              <a:t>katastrofa</a:t>
            </a:r>
            <a:endParaRPr lang="hr-HR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877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sz="2000" b="1" dirty="0" smtClean="0">
                <a:solidFill>
                  <a:prstClr val="white"/>
                </a:solidFill>
                <a:latin typeface="VladaRHSans Med" pitchFamily="50" charset="-18"/>
                <a:cs typeface="Arial" panose="020B0604020202020204" pitchFamily="34" charset="0"/>
              </a:rPr>
              <a:t>Prioritetna </a:t>
            </a:r>
            <a:r>
              <a:rPr lang="hr-HR" altLang="sr-Latn-RS" sz="2000" b="1" dirty="0">
                <a:solidFill>
                  <a:prstClr val="white"/>
                </a:solidFill>
                <a:latin typeface="VladaRHSans Med" pitchFamily="50" charset="-18"/>
                <a:cs typeface="Arial" panose="020B0604020202020204" pitchFamily="34" charset="0"/>
              </a:rPr>
              <a:t>os </a:t>
            </a:r>
            <a:r>
              <a:rPr lang="hr-HR" altLang="sr-Latn-RS" sz="2000" b="1" dirty="0" smtClean="0">
                <a:solidFill>
                  <a:prstClr val="white"/>
                </a:solidFill>
                <a:latin typeface="VladaRHSans Med" pitchFamily="50" charset="-18"/>
                <a:cs typeface="Arial" panose="020B0604020202020204" pitchFamily="34" charset="0"/>
              </a:rPr>
              <a:t>5. </a:t>
            </a:r>
            <a:r>
              <a:rPr lang="hr-HR" sz="2000" b="1" dirty="0">
                <a:solidFill>
                  <a:prstClr val="white"/>
                </a:solidFill>
              </a:rPr>
              <a:t>Klimatske promjene i upravljanje </a:t>
            </a:r>
            <a:r>
              <a:rPr lang="hr-HR" sz="2000" b="1" dirty="0" smtClean="0">
                <a:solidFill>
                  <a:prstClr val="white"/>
                </a:solidFill>
              </a:rPr>
              <a:t>rizicima</a:t>
            </a:r>
            <a:r>
              <a:rPr lang="hr-HR" sz="1800" b="1" dirty="0" smtClean="0">
                <a:solidFill>
                  <a:prstClr val="white"/>
                </a:solidFill>
              </a:rPr>
              <a:t/>
            </a:r>
            <a:br>
              <a:rPr lang="hr-HR" sz="1800" b="1" dirty="0" smtClean="0">
                <a:solidFill>
                  <a:prstClr val="white"/>
                </a:solidFill>
              </a:rPr>
            </a:br>
            <a:r>
              <a:rPr lang="hr-HR" sz="1800" b="1" dirty="0" smtClean="0">
                <a:solidFill>
                  <a:prstClr val="white"/>
                </a:solidFill>
              </a:rPr>
              <a:t/>
            </a:r>
            <a:br>
              <a:rPr lang="hr-HR" sz="1800" b="1" dirty="0" smtClean="0">
                <a:solidFill>
                  <a:prstClr val="white"/>
                </a:solidFill>
              </a:rPr>
            </a:br>
            <a:r>
              <a:rPr lang="hr-HR" sz="1800" b="1" dirty="0" smtClean="0">
                <a:latin typeface="VladaRHSans Med"/>
                <a:cs typeface="Arial"/>
              </a:rPr>
              <a:t>Specifični </a:t>
            </a:r>
            <a:r>
              <a:rPr lang="hr-HR" sz="1800" b="1" dirty="0">
                <a:latin typeface="VladaRHSans Med"/>
                <a:cs typeface="Arial"/>
              </a:rPr>
              <a:t>cilj 5b1 Jačanje sustava upravljanja katastrofama</a:t>
            </a:r>
            <a:r>
              <a:rPr lang="hr-HR" sz="1800" b="1" i="1" dirty="0">
                <a:solidFill>
                  <a:srgbClr val="002060"/>
                </a:solidFill>
                <a:latin typeface="VladaRHSans Med"/>
                <a:cs typeface="Arial"/>
              </a:rPr>
              <a:t/>
            </a:r>
            <a:br>
              <a:rPr lang="hr-HR" sz="1800" b="1" i="1" dirty="0">
                <a:solidFill>
                  <a:srgbClr val="002060"/>
                </a:solidFill>
                <a:latin typeface="VladaRHSans Med"/>
                <a:cs typeface="Arial"/>
              </a:rPr>
            </a:br>
            <a:endParaRPr lang="hr-HR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3777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hr-HR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hr-HR" sz="2000" b="1" u="sng" dirty="0" smtClean="0">
                <a:solidFill>
                  <a:srgbClr val="002060"/>
                </a:solidFill>
              </a:rPr>
              <a:t>Kriteriji odabira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hr-HR" sz="2000" dirty="0" smtClean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r-HR" sz="2000" dirty="0" smtClean="0">
                <a:solidFill>
                  <a:srgbClr val="002060"/>
                </a:solidFill>
              </a:rPr>
              <a:t>Usklađenost </a:t>
            </a:r>
            <a:r>
              <a:rPr lang="hr-HR" sz="2000" dirty="0">
                <a:solidFill>
                  <a:srgbClr val="002060"/>
                </a:solidFill>
              </a:rPr>
              <a:t>sa odgovarajućim strateškim dokumentima rizika od katastrofa odnosno odgovarajućim strateškim, programskim i planskim dokumentima vodnog </a:t>
            </a:r>
            <a:r>
              <a:rPr lang="hr-HR" sz="2000" dirty="0" smtClean="0">
                <a:solidFill>
                  <a:srgbClr val="002060"/>
                </a:solidFill>
              </a:rPr>
              <a:t>gospodarstva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hr-HR" sz="2000" dirty="0" smtClean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r-HR" sz="2000" dirty="0" smtClean="0">
                <a:solidFill>
                  <a:srgbClr val="002060"/>
                </a:solidFill>
              </a:rPr>
              <a:t>Doprinos </a:t>
            </a:r>
            <a:r>
              <a:rPr lang="hr-HR" sz="2000" dirty="0">
                <a:solidFill>
                  <a:srgbClr val="002060"/>
                </a:solidFill>
              </a:rPr>
              <a:t>smanjenju rizika od katastrofa odnosno rizika od </a:t>
            </a:r>
            <a:r>
              <a:rPr lang="hr-HR" sz="2000" dirty="0" smtClean="0">
                <a:solidFill>
                  <a:srgbClr val="002060"/>
                </a:solidFill>
              </a:rPr>
              <a:t>poplava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hr-HR" sz="2000" dirty="0" smtClean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r-HR" sz="2000" dirty="0" smtClean="0">
                <a:solidFill>
                  <a:srgbClr val="002060"/>
                </a:solidFill>
              </a:rPr>
              <a:t>Odgovarajuća </a:t>
            </a:r>
            <a:r>
              <a:rPr lang="hr-HR" sz="2000" dirty="0">
                <a:solidFill>
                  <a:srgbClr val="002060"/>
                </a:solidFill>
              </a:rPr>
              <a:t>spremnost projekta</a:t>
            </a:r>
            <a:endParaRPr lang="hr-HR" sz="20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hr-HR" sz="2600" b="1" u="sng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956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hr-HR" sz="1800" dirty="0" smtClean="0"/>
              <a:t>Odobreni projekti: </a:t>
            </a:r>
          </a:p>
          <a:p>
            <a:pPr marL="457200" indent="-457200">
              <a:buAutoNum type="arabicPeriod"/>
            </a:pPr>
            <a:r>
              <a:rPr lang="hr-HR" sz="1800" b="1" i="1" u="sng" dirty="0" smtClean="0"/>
              <a:t>Priprema </a:t>
            </a:r>
            <a:r>
              <a:rPr lang="hr-HR" sz="1800" b="1" i="1" u="sng" dirty="0"/>
              <a:t>studijske dokumentacije za projekte upravljanja rizicima od poplava </a:t>
            </a:r>
            <a:endParaRPr lang="hr-HR" sz="1800" b="1" i="1" u="sng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1800" dirty="0"/>
              <a:t>izrada kompleta studijske dokumentacije kojom će se definirati i društveno-ekonomski opravdati optimalne mjere upravljanja rizicima od poplava na slivovima odabranima temeljem Prethodne procjene rizika od poplava koja definira tzv. "područja s potencijalno značajnim rizicima od poplava</a:t>
            </a:r>
            <a:r>
              <a:rPr lang="hr-HR" sz="1800" dirty="0" smtClean="0"/>
              <a:t>"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1800" dirty="0" smtClean="0"/>
              <a:t>Korisnik: Hrvatske vode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1800" dirty="0" smtClean="0"/>
              <a:t>Ukupna </a:t>
            </a:r>
            <a:r>
              <a:rPr lang="hr-HR" sz="1800" dirty="0"/>
              <a:t>vrijednost projekta: </a:t>
            </a:r>
            <a:r>
              <a:rPr lang="hr-HR" sz="1800" b="1" dirty="0"/>
              <a:t>38.099.375,00 kn</a:t>
            </a:r>
            <a:endParaRPr lang="hr-HR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hr-HR" sz="1800" dirty="0" smtClean="0"/>
              <a:t>Ukupna </a:t>
            </a:r>
            <a:r>
              <a:rPr lang="hr-HR" sz="1800" dirty="0"/>
              <a:t>bespovratna </a:t>
            </a:r>
            <a:r>
              <a:rPr lang="hr-HR" sz="1800" dirty="0" smtClean="0"/>
              <a:t>sredstva: </a:t>
            </a:r>
            <a:r>
              <a:rPr lang="hr-HR" sz="1800" b="1" dirty="0" smtClean="0"/>
              <a:t>32.384.468,75 </a:t>
            </a:r>
            <a:r>
              <a:rPr lang="hr-HR" sz="1800" b="1" dirty="0"/>
              <a:t>kn</a:t>
            </a:r>
            <a:endParaRPr lang="hr-HR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hr-HR" sz="1800" dirty="0" smtClean="0"/>
              <a:t>Datum </a:t>
            </a:r>
            <a:r>
              <a:rPr lang="hr-HR" sz="1800" dirty="0"/>
              <a:t>potpisa ugovora:</a:t>
            </a:r>
            <a:r>
              <a:rPr lang="hr-HR" sz="1800" b="1" dirty="0"/>
              <a:t> </a:t>
            </a:r>
            <a:r>
              <a:rPr lang="hr-HR" sz="1800" dirty="0"/>
              <a:t>16.10.2017</a:t>
            </a:r>
            <a:r>
              <a:rPr lang="hr-HR" sz="1800" dirty="0" smtClean="0"/>
              <a:t>. godine</a:t>
            </a:r>
            <a:endParaRPr lang="hr-HR" sz="1800" dirty="0"/>
          </a:p>
          <a:p>
            <a:pPr>
              <a:buFont typeface="Wingdings" panose="05000000000000000000" pitchFamily="2" charset="2"/>
              <a:buChar char="§"/>
            </a:pPr>
            <a:endParaRPr lang="hr-HR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hr-HR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66690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Neo Sans" pitchFamily="34" charset="0"/>
                <a:ea typeface="+mj-ea"/>
                <a:cs typeface="+mj-cs"/>
              </a:defRPr>
            </a:lvl1pPr>
          </a:lstStyle>
          <a:p>
            <a:r>
              <a:rPr lang="hr-HR" altLang="sr-Latn-RS" sz="2000" b="1" smtClean="0">
                <a:solidFill>
                  <a:prstClr val="white"/>
                </a:solidFill>
                <a:latin typeface="VladaRHSans Med" pitchFamily="50" charset="-18"/>
                <a:cs typeface="Arial" panose="020B0604020202020204" pitchFamily="34" charset="0"/>
              </a:rPr>
              <a:t>Prioritetna os 5. </a:t>
            </a:r>
            <a:r>
              <a:rPr lang="hr-HR" sz="2000" b="1" smtClean="0">
                <a:solidFill>
                  <a:prstClr val="white"/>
                </a:solidFill>
              </a:rPr>
              <a:t>Klimatske promjene i upravljanje rizicima</a:t>
            </a:r>
            <a:r>
              <a:rPr lang="hr-HR" sz="1800" b="1" smtClean="0">
                <a:solidFill>
                  <a:prstClr val="white"/>
                </a:solidFill>
              </a:rPr>
              <a:t/>
            </a:r>
            <a:br>
              <a:rPr lang="hr-HR" sz="1800" b="1" smtClean="0">
                <a:solidFill>
                  <a:prstClr val="white"/>
                </a:solidFill>
              </a:rPr>
            </a:br>
            <a:r>
              <a:rPr lang="hr-HR" sz="1800" b="1" smtClean="0">
                <a:solidFill>
                  <a:prstClr val="white"/>
                </a:solidFill>
              </a:rPr>
              <a:t/>
            </a:r>
            <a:br>
              <a:rPr lang="hr-HR" sz="1800" b="1" smtClean="0">
                <a:solidFill>
                  <a:prstClr val="white"/>
                </a:solidFill>
              </a:rPr>
            </a:br>
            <a:r>
              <a:rPr lang="hr-HR" sz="1800" b="1" smtClean="0">
                <a:latin typeface="VladaRHSans Med"/>
                <a:cs typeface="Arial"/>
              </a:rPr>
              <a:t>Specifični cilj 5b1 Jačanje sustava upravljanja katastrofama</a:t>
            </a:r>
            <a:r>
              <a:rPr lang="hr-HR" sz="1800" b="1" i="1" smtClean="0">
                <a:solidFill>
                  <a:srgbClr val="002060"/>
                </a:solidFill>
                <a:latin typeface="VladaRHSans Med"/>
                <a:cs typeface="Arial"/>
              </a:rPr>
              <a:t/>
            </a:r>
            <a:br>
              <a:rPr lang="hr-HR" sz="1800" b="1" i="1" smtClean="0">
                <a:solidFill>
                  <a:srgbClr val="002060"/>
                </a:solidFill>
                <a:latin typeface="VladaRHSans Med"/>
                <a:cs typeface="Arial"/>
              </a:rPr>
            </a:b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90780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1800" b="1" i="1" u="sng" dirty="0" smtClean="0"/>
              <a:t>2. </a:t>
            </a:r>
            <a:r>
              <a:rPr lang="hr-HR" sz="1800" b="1" i="1" u="sng" dirty="0"/>
              <a:t> </a:t>
            </a:r>
            <a:r>
              <a:rPr lang="hr-HR" sz="1800" b="1" i="1" u="sng" dirty="0" smtClean="0"/>
              <a:t>Na </a:t>
            </a:r>
            <a:r>
              <a:rPr lang="hr-HR" sz="1800" b="1" i="1" u="sng" dirty="0"/>
              <a:t>putu do smanjenja rizika od </a:t>
            </a:r>
            <a:r>
              <a:rPr lang="hr-HR" sz="1800" b="1" i="1" u="sng" dirty="0" smtClean="0"/>
              <a:t>katastrofa</a:t>
            </a:r>
            <a:endParaRPr lang="hr-HR" sz="1800" b="1" i="1" u="sng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1800" dirty="0"/>
              <a:t>Cilj projekta je doprinijeti podizanju sveukupne sposobnosti reakcije u kriznim situacijama u Republici Hrvatskoj i povećanju kapaciteta nacionalnog sustava upravljanja kriznim situacijama podizanjem svijesti zajednice o smanjenju rizika od katastrofa u svrhu stvaranja otpornijih zajednica na postojeće i buduće rizike. </a:t>
            </a:r>
            <a:endParaRPr lang="hr-HR" sz="18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1800" dirty="0" smtClean="0"/>
              <a:t>Očekivani rezultati: edukacijski </a:t>
            </a:r>
            <a:r>
              <a:rPr lang="hr-HR" sz="1800" dirty="0"/>
              <a:t>materijali o </a:t>
            </a:r>
            <a:r>
              <a:rPr lang="hr-HR" sz="1800" dirty="0" smtClean="0"/>
              <a:t>SROK-u; edukacijsko </a:t>
            </a:r>
            <a:r>
              <a:rPr lang="hr-HR" sz="1800" dirty="0"/>
              <a:t>vozilo i edukacijski modeli simulacije katastrofe korišteni za aktivnosti jačanja svijesti učitelja, učenika i opće </a:t>
            </a:r>
            <a:r>
              <a:rPr lang="hr-HR" sz="1800" dirty="0" smtClean="0"/>
              <a:t>javnosti; jačanje </a:t>
            </a:r>
            <a:r>
              <a:rPr lang="hr-HR" sz="1800" dirty="0"/>
              <a:t>svijesti učitelja, učenika i opće </a:t>
            </a:r>
            <a:r>
              <a:rPr lang="hr-HR" sz="1800" dirty="0" smtClean="0"/>
              <a:t>javnosti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1800" dirty="0" smtClean="0"/>
              <a:t>Korisnik: DUZS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1800" dirty="0" smtClean="0"/>
              <a:t>Ukupni prihvatljivi troškovi</a:t>
            </a:r>
            <a:r>
              <a:rPr lang="hr-HR" sz="1800" dirty="0"/>
              <a:t>: </a:t>
            </a:r>
            <a:r>
              <a:rPr lang="hr-HR" sz="1800" b="1" dirty="0" smtClean="0"/>
              <a:t>14.506.976,36 kn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1800" dirty="0"/>
              <a:t>Bespovratna sredstva: </a:t>
            </a:r>
            <a:r>
              <a:rPr lang="hr-HR" sz="1800" b="1" dirty="0" smtClean="0"/>
              <a:t>12.330.929,91 kn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1800" dirty="0" smtClean="0"/>
              <a:t>Potpisivanje ugovora u prosincu 2017. godine</a:t>
            </a:r>
            <a:endParaRPr lang="hr-HR" sz="1800" dirty="0"/>
          </a:p>
          <a:p>
            <a:pPr marL="0" indent="0">
              <a:buNone/>
            </a:pPr>
            <a:endParaRPr lang="hr-HR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366690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Neo Sans" pitchFamily="34" charset="0"/>
                <a:ea typeface="+mj-ea"/>
                <a:cs typeface="+mj-cs"/>
              </a:defRPr>
            </a:lvl1pPr>
          </a:lstStyle>
          <a:p>
            <a:r>
              <a:rPr lang="hr-HR" altLang="sr-Latn-RS" sz="2000" b="1" smtClean="0">
                <a:solidFill>
                  <a:prstClr val="white"/>
                </a:solidFill>
                <a:latin typeface="VladaRHSans Med" pitchFamily="50" charset="-18"/>
                <a:cs typeface="Arial" panose="020B0604020202020204" pitchFamily="34" charset="0"/>
              </a:rPr>
              <a:t>Prioritetna os 5. </a:t>
            </a:r>
            <a:r>
              <a:rPr lang="hr-HR" sz="2000" b="1" smtClean="0">
                <a:solidFill>
                  <a:prstClr val="white"/>
                </a:solidFill>
              </a:rPr>
              <a:t>Klimatske promjene i upravljanje rizicima</a:t>
            </a:r>
            <a:r>
              <a:rPr lang="hr-HR" sz="1800" b="1" smtClean="0">
                <a:solidFill>
                  <a:prstClr val="white"/>
                </a:solidFill>
              </a:rPr>
              <a:t/>
            </a:r>
            <a:br>
              <a:rPr lang="hr-HR" sz="1800" b="1" smtClean="0">
                <a:solidFill>
                  <a:prstClr val="white"/>
                </a:solidFill>
              </a:rPr>
            </a:br>
            <a:r>
              <a:rPr lang="hr-HR" sz="1800" b="1" smtClean="0">
                <a:solidFill>
                  <a:prstClr val="white"/>
                </a:solidFill>
              </a:rPr>
              <a:t/>
            </a:r>
            <a:br>
              <a:rPr lang="hr-HR" sz="1800" b="1" smtClean="0">
                <a:solidFill>
                  <a:prstClr val="white"/>
                </a:solidFill>
              </a:rPr>
            </a:br>
            <a:r>
              <a:rPr lang="hr-HR" sz="1800" b="1" smtClean="0">
                <a:latin typeface="VladaRHSans Med"/>
                <a:cs typeface="Arial"/>
              </a:rPr>
              <a:t>Specifični cilj 5b1 Jačanje sustava upravljanja katastrofama</a:t>
            </a:r>
            <a:r>
              <a:rPr lang="hr-HR" sz="1800" b="1" i="1" smtClean="0">
                <a:solidFill>
                  <a:srgbClr val="002060"/>
                </a:solidFill>
                <a:latin typeface="VladaRHSans Med"/>
                <a:cs typeface="Arial"/>
              </a:rPr>
              <a:t/>
            </a:r>
            <a:br>
              <a:rPr lang="hr-HR" sz="1800" b="1" i="1" smtClean="0">
                <a:solidFill>
                  <a:srgbClr val="002060"/>
                </a:solidFill>
                <a:latin typeface="VladaRHSans Med"/>
                <a:cs typeface="Arial"/>
              </a:rPr>
            </a:b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4269203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1900" b="1" i="1" u="sng" dirty="0" smtClean="0"/>
              <a:t>3. Opremanje </a:t>
            </a:r>
            <a:r>
              <a:rPr lang="hr-HR" sz="1900" b="1" i="1" u="sng" dirty="0"/>
              <a:t>i osposobljavanje intervencijskih postrojbi Državne uprave za zaštitu i </a:t>
            </a:r>
            <a:r>
              <a:rPr lang="hr-HR" sz="1900" b="1" i="1" u="sng" dirty="0" smtClean="0"/>
              <a:t>spašavanje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1900" dirty="0" smtClean="0"/>
              <a:t>doprinijeti </a:t>
            </a:r>
            <a:r>
              <a:rPr lang="hr-HR" sz="1900" dirty="0"/>
              <a:t>podizanju sveukupne sposobnosti reakcije u kriznim situacijama u Republici Hrvatskoj i povećanje kapaciteta nacionalnog sustava upravljanja kriznim situacijama kroz podizanje razine spremnosti </a:t>
            </a:r>
            <a:r>
              <a:rPr lang="hr-HR" sz="1900" dirty="0" smtClean="0"/>
              <a:t>DUZS-a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1900" dirty="0" smtClean="0"/>
              <a:t>osposobljavanje </a:t>
            </a:r>
            <a:r>
              <a:rPr lang="hr-HR" sz="1900" dirty="0"/>
              <a:t>i opremanje 231 pričuvnika DIP CZ-a </a:t>
            </a:r>
            <a:r>
              <a:rPr lang="hr-HR" sz="1900" dirty="0" smtClean="0"/>
              <a:t>i </a:t>
            </a:r>
            <a:r>
              <a:rPr lang="hr-HR" sz="1900" dirty="0"/>
              <a:t>50 pripravnika vatrogasaca DVIP-a te opremanje centara DIP CZ-a (u Zagrebu, Rijeci, Osijeku i Splitu) i DVIP-a (u Zadru, Šibeniku, Splitu i </a:t>
            </a:r>
            <a:r>
              <a:rPr lang="hr-HR" sz="1900" dirty="0" smtClean="0"/>
              <a:t>Dubrovniku), nabava potrebne pojedinačne zaštitne </a:t>
            </a:r>
            <a:r>
              <a:rPr lang="hr-HR" sz="1900" dirty="0"/>
              <a:t>i </a:t>
            </a:r>
            <a:r>
              <a:rPr lang="hr-HR" sz="1900" dirty="0" smtClean="0"/>
              <a:t>spasilačke opreme, </a:t>
            </a:r>
            <a:r>
              <a:rPr lang="hr-HR" sz="1900" dirty="0"/>
              <a:t>te </a:t>
            </a:r>
            <a:r>
              <a:rPr lang="hr-HR" sz="1900" dirty="0" smtClean="0"/>
              <a:t>opreme </a:t>
            </a:r>
            <a:r>
              <a:rPr lang="hr-HR" sz="1900" dirty="0"/>
              <a:t>za Učilište vatrogastva, zaštite i spašavanja. </a:t>
            </a:r>
            <a:endParaRPr lang="hr-HR" sz="1900" b="1" i="1" u="sng" dirty="0"/>
          </a:p>
          <a:p>
            <a:pPr>
              <a:buFont typeface="Wingdings" panose="05000000000000000000" pitchFamily="2" charset="2"/>
              <a:buChar char="§"/>
            </a:pPr>
            <a:r>
              <a:rPr lang="hr-HR" sz="1900" dirty="0" smtClean="0"/>
              <a:t>Korisnik: DUSZ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1900" dirty="0" smtClean="0"/>
              <a:t>Ukupna vrijednost projekta: </a:t>
            </a:r>
            <a:r>
              <a:rPr lang="hr-HR" sz="1900" b="1" dirty="0"/>
              <a:t>65,308.146,34 </a:t>
            </a:r>
            <a:r>
              <a:rPr lang="hr-HR" sz="1900" b="1" dirty="0" smtClean="0"/>
              <a:t>kn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1900" dirty="0" smtClean="0"/>
              <a:t>Bespovratna sredstva: </a:t>
            </a:r>
            <a:r>
              <a:rPr lang="hr-HR" sz="1900" b="1" dirty="0"/>
              <a:t>55.511.924,39 </a:t>
            </a:r>
            <a:r>
              <a:rPr lang="hr-HR" sz="1900" b="1" dirty="0" smtClean="0"/>
              <a:t>kn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1900" dirty="0"/>
              <a:t>Potpisivanje ugovora u prosincu 2017. godine</a:t>
            </a:r>
          </a:p>
          <a:p>
            <a:endParaRPr lang="hr-HR" sz="2000" b="1" dirty="0" smtClean="0"/>
          </a:p>
          <a:p>
            <a:endParaRPr lang="hr-HR" sz="2000" dirty="0" smtClean="0"/>
          </a:p>
          <a:p>
            <a:pPr marL="0" indent="0">
              <a:buNone/>
            </a:pPr>
            <a:endParaRPr lang="hr-HR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366690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Neo Sans" pitchFamily="34" charset="0"/>
                <a:ea typeface="+mj-ea"/>
                <a:cs typeface="+mj-cs"/>
              </a:defRPr>
            </a:lvl1pPr>
          </a:lstStyle>
          <a:p>
            <a:r>
              <a:rPr lang="hr-HR" altLang="sr-Latn-RS" sz="2000" b="1" smtClean="0">
                <a:solidFill>
                  <a:prstClr val="white"/>
                </a:solidFill>
                <a:latin typeface="VladaRHSans Med" pitchFamily="50" charset="-18"/>
                <a:cs typeface="Arial" panose="020B0604020202020204" pitchFamily="34" charset="0"/>
              </a:rPr>
              <a:t>Prioritetna os 5. </a:t>
            </a:r>
            <a:r>
              <a:rPr lang="hr-HR" sz="2000" b="1" smtClean="0">
                <a:solidFill>
                  <a:prstClr val="white"/>
                </a:solidFill>
              </a:rPr>
              <a:t>Klimatske promjene i upravljanje rizicima</a:t>
            </a:r>
            <a:r>
              <a:rPr lang="hr-HR" sz="1800" b="1" smtClean="0">
                <a:solidFill>
                  <a:prstClr val="white"/>
                </a:solidFill>
              </a:rPr>
              <a:t/>
            </a:r>
            <a:br>
              <a:rPr lang="hr-HR" sz="1800" b="1" smtClean="0">
                <a:solidFill>
                  <a:prstClr val="white"/>
                </a:solidFill>
              </a:rPr>
            </a:br>
            <a:r>
              <a:rPr lang="hr-HR" sz="1800" b="1" smtClean="0">
                <a:solidFill>
                  <a:prstClr val="white"/>
                </a:solidFill>
              </a:rPr>
              <a:t/>
            </a:r>
            <a:br>
              <a:rPr lang="hr-HR" sz="1800" b="1" smtClean="0">
                <a:solidFill>
                  <a:prstClr val="white"/>
                </a:solidFill>
              </a:rPr>
            </a:br>
            <a:r>
              <a:rPr lang="hr-HR" sz="1800" b="1" smtClean="0">
                <a:latin typeface="VladaRHSans Med"/>
                <a:cs typeface="Arial"/>
              </a:rPr>
              <a:t>Specifični cilj 5b1 Jačanje sustava upravljanja katastrofama</a:t>
            </a:r>
            <a:r>
              <a:rPr lang="hr-HR" sz="1800" b="1" i="1" smtClean="0">
                <a:solidFill>
                  <a:srgbClr val="002060"/>
                </a:solidFill>
                <a:latin typeface="VladaRHSans Med"/>
                <a:cs typeface="Arial"/>
              </a:rPr>
              <a:t/>
            </a:r>
            <a:br>
              <a:rPr lang="hr-HR" sz="1800" b="1" i="1" smtClean="0">
                <a:solidFill>
                  <a:srgbClr val="002060"/>
                </a:solidFill>
                <a:latin typeface="VladaRHSans Med"/>
                <a:cs typeface="Arial"/>
              </a:rPr>
            </a:b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240937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ESI template_3</Template>
  <TotalTime>1068</TotalTime>
  <Words>715</Words>
  <Application>Microsoft Office PowerPoint</Application>
  <PresentationFormat>On-screen Show (4:3)</PresentationFormat>
  <Paragraphs>98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MS PGothic</vt:lpstr>
      <vt:lpstr>Arial</vt:lpstr>
      <vt:lpstr>Calibri</vt:lpstr>
      <vt:lpstr>Latha</vt:lpstr>
      <vt:lpstr>Microsoft Sans Serif</vt:lpstr>
      <vt:lpstr>Neo Sans</vt:lpstr>
      <vt:lpstr>VladaRHSans Med</vt:lpstr>
      <vt:lpstr>VladaRHSans Reg</vt:lpstr>
      <vt:lpstr>Wingdings</vt:lpstr>
      <vt:lpstr>Office Theme</vt:lpstr>
      <vt:lpstr>PowerPoint Presentation</vt:lpstr>
      <vt:lpstr>Operativni program „Konkurentnost i kohezija” za financijsko razdoblje 2014.-2020.</vt:lpstr>
      <vt:lpstr> Prioritetna os 5. Klimatske promjene i upravljanje rizicima </vt:lpstr>
      <vt:lpstr> Prioritetna os 5. Klimatske promjene i upravljanje rizicima </vt:lpstr>
      <vt:lpstr>Prioritetna os 5. Klimatske promjene i upravljanje rizicima  Specifični cilj 5b1 Jačanje sustava upravljanja katastrofama </vt:lpstr>
      <vt:lpstr>Prioritetna os 5. Klimatske promjene i upravljanje rizicima  Specifični cilj 5b1 Jačanje sustava upravljanja katastrofama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IPA 2012 Podrška unaprjeđenju i daljnjem jačanju sustava izobrazbe za europske strukturne i investicijske fondove na regionalnoj i lokalnoj razini</dc:title>
  <dc:creator>Mato Pešut</dc:creator>
  <cp:lastModifiedBy>Damir Tomasović</cp:lastModifiedBy>
  <cp:revision>120</cp:revision>
  <cp:lastPrinted>2016-10-05T07:09:21Z</cp:lastPrinted>
  <dcterms:created xsi:type="dcterms:W3CDTF">2016-09-23T05:57:48Z</dcterms:created>
  <dcterms:modified xsi:type="dcterms:W3CDTF">2017-11-23T13:38:19Z</dcterms:modified>
</cp:coreProperties>
</file>